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EBE02-AD5D-4939-7CA2-B40AC79018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7D4A4A-00FB-4158-22A0-FFA62A810F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268045-2CA8-E512-F723-38EF6DC8CA07}"/>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5" name="Footer Placeholder 4">
            <a:extLst>
              <a:ext uri="{FF2B5EF4-FFF2-40B4-BE49-F238E27FC236}">
                <a16:creationId xmlns:a16="http://schemas.microsoft.com/office/drawing/2014/main" id="{E4B936D2-0A15-3863-8169-FBCBC3D84F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B616D-3DA6-85C9-5132-C2233C21459B}"/>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1655801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21F27-8622-0CE1-96DE-40FA014079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D8119C-8AE8-1A99-A035-DB98EE8D7F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C7C776-8779-D92B-62BF-1D4E1C3E820C}"/>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5" name="Footer Placeholder 4">
            <a:extLst>
              <a:ext uri="{FF2B5EF4-FFF2-40B4-BE49-F238E27FC236}">
                <a16:creationId xmlns:a16="http://schemas.microsoft.com/office/drawing/2014/main" id="{FBFDDD68-C69B-F6DB-5B39-8DD2DC7E2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BCA2CA-3FAC-BBEE-11AB-E84FB7309F53}"/>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3539382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0FE2CA-1939-E833-D7CA-88F7E90275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4B3D20-9229-88F2-E12D-0A92225C6D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4DC67-60AE-BB56-1C3A-E1C8D2A76951}"/>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5" name="Footer Placeholder 4">
            <a:extLst>
              <a:ext uri="{FF2B5EF4-FFF2-40B4-BE49-F238E27FC236}">
                <a16:creationId xmlns:a16="http://schemas.microsoft.com/office/drawing/2014/main" id="{3C8062AF-3BBD-AE28-AA18-9F3F58327E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EB25A7-86D4-75CF-1058-C7D3A1B0CF08}"/>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4199065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33711-5434-ADAD-E61A-8D44C17795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BC302A-C985-1FF0-A11F-A6A222DDFD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3C5EC0-1C65-BAE8-079C-A4B2DF8798ED}"/>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5" name="Footer Placeholder 4">
            <a:extLst>
              <a:ext uri="{FF2B5EF4-FFF2-40B4-BE49-F238E27FC236}">
                <a16:creationId xmlns:a16="http://schemas.microsoft.com/office/drawing/2014/main" id="{4DAB5A15-5B34-2E17-9041-F4BCCBA6E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02E5B3-5766-BBE2-14F1-A90E742627A2}"/>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1439055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23E78-6372-AA60-2A4E-7D75C4FCE0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B968C0-D5C4-6A97-BCFD-7FA4C044C0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B0AA82-125C-ECC0-AD0E-D823486ED2F6}"/>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5" name="Footer Placeholder 4">
            <a:extLst>
              <a:ext uri="{FF2B5EF4-FFF2-40B4-BE49-F238E27FC236}">
                <a16:creationId xmlns:a16="http://schemas.microsoft.com/office/drawing/2014/main" id="{143020D5-77B9-B9DF-ECF0-9D6D77308A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35B3D7-B420-9405-E1D5-5F8267A3B350}"/>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2049793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89EFE-0128-9FAA-B91C-3D3C6E8291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547C1B-6DF8-8570-9BF1-062DDC6E2DC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5700C7-3553-EAD1-13A3-40088A3476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48CE91-15D9-3CBC-A424-F9D674B271CE}"/>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6" name="Footer Placeholder 5">
            <a:extLst>
              <a:ext uri="{FF2B5EF4-FFF2-40B4-BE49-F238E27FC236}">
                <a16:creationId xmlns:a16="http://schemas.microsoft.com/office/drawing/2014/main" id="{BB03FC7E-59B6-B9CA-6A3D-D2311237BD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C906CC-6579-A342-88CD-7BF0E03D64FF}"/>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1264694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81F6A-5ED1-4E48-6B7E-E758876CFC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1D8699-9C2B-8F85-2279-656CE0CD5E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E4BDBD-4F16-8B65-E8CA-7B76703CE1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6E47A22-1FA7-0919-38C9-6EFE56B652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6C0B949-172B-0EB5-F2E7-D20A6783D2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F70671-74DE-0BD8-97CA-E08E17CAEF3A}"/>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8" name="Footer Placeholder 7">
            <a:extLst>
              <a:ext uri="{FF2B5EF4-FFF2-40B4-BE49-F238E27FC236}">
                <a16:creationId xmlns:a16="http://schemas.microsoft.com/office/drawing/2014/main" id="{66538A1A-3EEB-19F0-D578-D0344D495BB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0A8055-D242-53C1-5BC7-F50F54E4945C}"/>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1412531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A7215-2A65-AB06-5A3B-37D2F482EFB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E05862-1AA3-AA99-CE15-D014C8C73525}"/>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4" name="Footer Placeholder 3">
            <a:extLst>
              <a:ext uri="{FF2B5EF4-FFF2-40B4-BE49-F238E27FC236}">
                <a16:creationId xmlns:a16="http://schemas.microsoft.com/office/drawing/2014/main" id="{F07590B2-CAD1-0DEA-6DE4-88413448365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BB52EE-A578-B85E-CD2E-ADF7F14750C5}"/>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147520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00FC5E-A4B2-129E-31D2-0D17CD3C8C06}"/>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3" name="Footer Placeholder 2">
            <a:extLst>
              <a:ext uri="{FF2B5EF4-FFF2-40B4-BE49-F238E27FC236}">
                <a16:creationId xmlns:a16="http://schemas.microsoft.com/office/drawing/2014/main" id="{BFA7303A-95AD-EC33-AF58-839B041B25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925C6C-31AF-98E3-1D77-D3F0F3417A5E}"/>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3550983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C9251-A96D-4A50-C2FE-3B829852D4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E5D54B-EBAB-92C3-0D04-2D9FF6E4C8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6E788C-5610-F4AE-78A0-9625A58EB4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300C2D-B7FA-0B5E-00BD-B2599C536BC9}"/>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6" name="Footer Placeholder 5">
            <a:extLst>
              <a:ext uri="{FF2B5EF4-FFF2-40B4-BE49-F238E27FC236}">
                <a16:creationId xmlns:a16="http://schemas.microsoft.com/office/drawing/2014/main" id="{0AF2BC5D-752B-B637-F732-570BF0079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3D86C-71CF-34DC-4163-C940ED48D231}"/>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3095275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94F16-F1CB-38BA-8D7B-82F4D2D728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8399E2-09EB-9379-2750-202A3B7AA8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22F04F-E530-D122-00F7-7306FEF9D3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1F276-7323-14A9-C208-069CAC9D4FEB}"/>
              </a:ext>
            </a:extLst>
          </p:cNvPr>
          <p:cNvSpPr>
            <a:spLocks noGrp="1"/>
          </p:cNvSpPr>
          <p:nvPr>
            <p:ph type="dt" sz="half" idx="10"/>
          </p:nvPr>
        </p:nvSpPr>
        <p:spPr/>
        <p:txBody>
          <a:bodyPr/>
          <a:lstStyle/>
          <a:p>
            <a:fld id="{63D7CF5D-DFD0-4A79-AA62-FE15F46C9AFF}" type="datetimeFigureOut">
              <a:rPr lang="en-US" smtClean="0"/>
              <a:t>1/8/2024</a:t>
            </a:fld>
            <a:endParaRPr lang="en-US"/>
          </a:p>
        </p:txBody>
      </p:sp>
      <p:sp>
        <p:nvSpPr>
          <p:cNvPr id="6" name="Footer Placeholder 5">
            <a:extLst>
              <a:ext uri="{FF2B5EF4-FFF2-40B4-BE49-F238E27FC236}">
                <a16:creationId xmlns:a16="http://schemas.microsoft.com/office/drawing/2014/main" id="{81986381-9020-9836-2C0E-1868D67A5A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ACE556-EE0B-F920-7520-3B92CF15A4E0}"/>
              </a:ext>
            </a:extLst>
          </p:cNvPr>
          <p:cNvSpPr>
            <a:spLocks noGrp="1"/>
          </p:cNvSpPr>
          <p:nvPr>
            <p:ph type="sldNum" sz="quarter" idx="12"/>
          </p:nvPr>
        </p:nvSpPr>
        <p:spPr/>
        <p:txBody>
          <a:bodyPr/>
          <a:lstStyle/>
          <a:p>
            <a:fld id="{129C5D02-810A-463A-A127-98A80C34A3B0}" type="slidenum">
              <a:rPr lang="en-US" smtClean="0"/>
              <a:t>‹#›</a:t>
            </a:fld>
            <a:endParaRPr lang="en-US"/>
          </a:p>
        </p:txBody>
      </p:sp>
    </p:spTree>
    <p:extLst>
      <p:ext uri="{BB962C8B-B14F-4D97-AF65-F5344CB8AC3E}">
        <p14:creationId xmlns:p14="http://schemas.microsoft.com/office/powerpoint/2010/main" val="3139355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E429FB-D831-E199-1A1E-C03C06FD7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84E7DA-0B7A-624B-9F3B-65F9584097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AF174B-5A4A-4971-9EF3-C2A603707A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7CF5D-DFD0-4A79-AA62-FE15F46C9AFF}" type="datetimeFigureOut">
              <a:rPr lang="en-US" smtClean="0"/>
              <a:t>1/8/2024</a:t>
            </a:fld>
            <a:endParaRPr lang="en-US"/>
          </a:p>
        </p:txBody>
      </p:sp>
      <p:sp>
        <p:nvSpPr>
          <p:cNvPr id="5" name="Footer Placeholder 4">
            <a:extLst>
              <a:ext uri="{FF2B5EF4-FFF2-40B4-BE49-F238E27FC236}">
                <a16:creationId xmlns:a16="http://schemas.microsoft.com/office/drawing/2014/main" id="{BA049B15-D405-B545-EEAB-C20C32E526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705FD3-3B26-5B62-B3F8-CDD1755852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9C5D02-810A-463A-A127-98A80C34A3B0}" type="slidenum">
              <a:rPr lang="en-US" smtClean="0"/>
              <a:t>‹#›</a:t>
            </a:fld>
            <a:endParaRPr lang="en-US"/>
          </a:p>
        </p:txBody>
      </p:sp>
    </p:spTree>
    <p:extLst>
      <p:ext uri="{BB962C8B-B14F-4D97-AF65-F5344CB8AC3E}">
        <p14:creationId xmlns:p14="http://schemas.microsoft.com/office/powerpoint/2010/main" val="2964989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E8693-3B74-F94D-D0A5-89D40186A6A5}"/>
              </a:ext>
            </a:extLst>
          </p:cNvPr>
          <p:cNvSpPr>
            <a:spLocks noGrp="1"/>
          </p:cNvSpPr>
          <p:nvPr>
            <p:ph type="ctrTitle"/>
          </p:nvPr>
        </p:nvSpPr>
        <p:spPr>
          <a:xfrm>
            <a:off x="1524000" y="1122363"/>
            <a:ext cx="9144000" cy="1001077"/>
          </a:xfrm>
        </p:spPr>
        <p:txBody>
          <a:bodyPr/>
          <a:lstStyle/>
          <a:p>
            <a:r>
              <a:rPr lang="en-US" sz="4400" dirty="0">
                <a:solidFill>
                  <a:srgbClr val="FF0000"/>
                </a:solidFill>
                <a:latin typeface="Bahnschrift SemiBold" panose="020B0502040204020203" pitchFamily="34" charset="0"/>
                <a:ea typeface="+mn-ea"/>
                <a:cs typeface="+mn-cs"/>
              </a:rPr>
              <a:t>Chapter 6 </a:t>
            </a:r>
          </a:p>
        </p:txBody>
      </p:sp>
      <p:sp>
        <p:nvSpPr>
          <p:cNvPr id="3" name="Subtitle 2">
            <a:extLst>
              <a:ext uri="{FF2B5EF4-FFF2-40B4-BE49-F238E27FC236}">
                <a16:creationId xmlns:a16="http://schemas.microsoft.com/office/drawing/2014/main" id="{1A9EF48C-545E-CE7B-7319-30E5E0035A4E}"/>
              </a:ext>
            </a:extLst>
          </p:cNvPr>
          <p:cNvSpPr>
            <a:spLocks noGrp="1"/>
          </p:cNvSpPr>
          <p:nvPr>
            <p:ph type="subTitle" idx="1"/>
          </p:nvPr>
        </p:nvSpPr>
        <p:spPr>
          <a:xfrm>
            <a:off x="1524000" y="2418080"/>
            <a:ext cx="9144000" cy="2839720"/>
          </a:xfrm>
        </p:spPr>
        <p:txBody>
          <a:bodyPr>
            <a:normAutofit/>
          </a:bodyPr>
          <a:lstStyle/>
          <a:p>
            <a:r>
              <a:rPr lang="en-US" sz="4400" dirty="0">
                <a:solidFill>
                  <a:srgbClr val="FF0000"/>
                </a:solidFill>
                <a:latin typeface="Bahnschrift SemiBold" panose="020B0502040204020203" pitchFamily="34" charset="0"/>
              </a:rPr>
              <a:t>Natural Language Processing </a:t>
            </a:r>
          </a:p>
        </p:txBody>
      </p:sp>
    </p:spTree>
    <p:extLst>
      <p:ext uri="{BB962C8B-B14F-4D97-AF65-F5344CB8AC3E}">
        <p14:creationId xmlns:p14="http://schemas.microsoft.com/office/powerpoint/2010/main" val="3586431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016B-0A9F-AFC2-7A2E-95F9B38FDD9C}"/>
              </a:ext>
            </a:extLst>
          </p:cNvPr>
          <p:cNvSpPr>
            <a:spLocks noGrp="1"/>
          </p:cNvSpPr>
          <p:nvPr>
            <p:ph type="title"/>
          </p:nvPr>
        </p:nvSpPr>
        <p:spPr>
          <a:xfrm>
            <a:off x="736600" y="428625"/>
            <a:ext cx="10515600" cy="652463"/>
          </a:xfrm>
        </p:spPr>
        <p:txBody>
          <a:bodyPr>
            <a:normAutofit fontScale="90000"/>
          </a:bodyPr>
          <a:lstStyle/>
          <a:p>
            <a:br>
              <a:rPr lang="en-US" b="1" dirty="0">
                <a:solidFill>
                  <a:srgbClr val="FF0000"/>
                </a:solidFill>
                <a:latin typeface="Times New Roman" panose="02020603050405020304" pitchFamily="18" charset="0"/>
                <a:ea typeface="Times New Roman" panose="02020603050405020304" pitchFamily="18" charset="0"/>
              </a:rPr>
            </a:br>
            <a:r>
              <a:rPr lang="en-US" sz="3100" b="1" dirty="0">
                <a:solidFill>
                  <a:srgbClr val="FF0000"/>
                </a:solidFill>
                <a:latin typeface="Times New Roman" panose="02020603050405020304" pitchFamily="18" charset="0"/>
                <a:ea typeface="Times New Roman" panose="02020603050405020304" pitchFamily="18" charset="0"/>
              </a:rPr>
              <a:t>2</a:t>
            </a:r>
            <a:r>
              <a:rPr lang="en-US" b="1"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Tokenizing</a:t>
            </a:r>
            <a:br>
              <a:rPr lang="en-US" b="1" dirty="0">
                <a:solidFill>
                  <a:srgbClr val="FF0000"/>
                </a:solidFill>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38214A6-63A7-44CB-AA23-E208C4A3B82E}"/>
              </a:ext>
            </a:extLst>
          </p:cNvPr>
          <p:cNvSpPr>
            <a:spLocks noGrp="1"/>
          </p:cNvSpPr>
          <p:nvPr>
            <p:ph idx="1"/>
          </p:nvPr>
        </p:nvSpPr>
        <p:spPr>
          <a:xfrm>
            <a:off x="736600" y="1358265"/>
            <a:ext cx="10515600" cy="4351338"/>
          </a:xfrm>
        </p:spPr>
        <p:txBody>
          <a:bodyPr/>
          <a:lstStyle/>
          <a:p>
            <a:pPr marL="914400" marR="711200" lvl="1" indent="-342900" algn="just">
              <a:lnSpc>
                <a:spcPct val="100000"/>
              </a:lnSpc>
              <a:spcBef>
                <a:spcPts val="670"/>
              </a:spcBef>
            </a:pPr>
            <a:r>
              <a:rPr lang="en-US" sz="2000" dirty="0">
                <a:effectLst/>
                <a:latin typeface="Times New Roman" panose="02020603050405020304" pitchFamily="18" charset="0"/>
                <a:ea typeface="Times New Roman" panose="02020603050405020304" pitchFamily="18" charset="0"/>
              </a:rPr>
              <a:t>For the algorithm to understand these sentences, you need to get the words in a sentence and</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explain them individually to our algorithm. So, you break down your sentence into its constituent</a:t>
            </a:r>
            <a:r>
              <a:rPr lang="en-US" sz="2000" spc="-28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words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 store</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them.</a:t>
            </a:r>
            <a:r>
              <a:rPr lang="en-US" sz="2000" spc="-20" dirty="0">
                <a:effectLst/>
                <a:latin typeface="Times New Roman" panose="02020603050405020304" pitchFamily="18" charset="0"/>
                <a:ea typeface="Times New Roman" panose="02020603050405020304" pitchFamily="18" charset="0"/>
              </a:rPr>
              <a:t> </a:t>
            </a:r>
          </a:p>
          <a:p>
            <a:pPr marL="914400" marR="711200" lvl="1" indent="-342900" algn="just">
              <a:lnSpc>
                <a:spcPct val="100000"/>
              </a:lnSpc>
              <a:spcBef>
                <a:spcPts val="670"/>
              </a:spcBef>
            </a:pPr>
            <a:r>
              <a:rPr lang="en-US" sz="2000" dirty="0">
                <a:effectLst/>
                <a:latin typeface="Times New Roman" panose="02020603050405020304" pitchFamily="18" charset="0"/>
                <a:ea typeface="Times New Roman" panose="02020603050405020304" pitchFamily="18" charset="0"/>
              </a:rPr>
              <a:t>This is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called tokenizing,</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and each world is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called a</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token.</a:t>
            </a:r>
          </a:p>
          <a:p>
            <a:endParaRPr lang="en-US" dirty="0"/>
          </a:p>
        </p:txBody>
      </p:sp>
      <p:pic>
        <p:nvPicPr>
          <p:cNvPr id="4" name="image98.jpeg">
            <a:extLst>
              <a:ext uri="{FF2B5EF4-FFF2-40B4-BE49-F238E27FC236}">
                <a16:creationId xmlns:a16="http://schemas.microsoft.com/office/drawing/2014/main" id="{26BB99F3-645B-BDF3-C6C1-FBAFE196C02C}"/>
              </a:ext>
            </a:extLst>
          </p:cNvPr>
          <p:cNvPicPr>
            <a:picLocks noChangeAspect="1"/>
          </p:cNvPicPr>
          <p:nvPr/>
        </p:nvPicPr>
        <p:blipFill>
          <a:blip r:embed="rId2" cstate="print"/>
          <a:stretch>
            <a:fillRect/>
          </a:stretch>
        </p:blipFill>
        <p:spPr>
          <a:xfrm>
            <a:off x="2676526" y="3105150"/>
            <a:ext cx="6067424" cy="1905000"/>
          </a:xfrm>
          <a:prstGeom prst="rect">
            <a:avLst/>
          </a:prstGeom>
        </p:spPr>
      </p:pic>
    </p:spTree>
    <p:extLst>
      <p:ext uri="{BB962C8B-B14F-4D97-AF65-F5344CB8AC3E}">
        <p14:creationId xmlns:p14="http://schemas.microsoft.com/office/powerpoint/2010/main" val="261363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1919A-224C-82D9-373A-9A35FAB902F1}"/>
              </a:ext>
            </a:extLst>
          </p:cNvPr>
          <p:cNvSpPr>
            <a:spLocks noGrp="1"/>
          </p:cNvSpPr>
          <p:nvPr>
            <p:ph type="title"/>
          </p:nvPr>
        </p:nvSpPr>
        <p:spPr>
          <a:xfrm>
            <a:off x="838200" y="681037"/>
            <a:ext cx="10515600" cy="461963"/>
          </a:xfrm>
        </p:spPr>
        <p:txBody>
          <a:bodyPr>
            <a:normAutofit fontScale="90000"/>
          </a:bodyPr>
          <a:lstStyle/>
          <a:p>
            <a:br>
              <a:rPr lang="en-US" b="1" dirty="0">
                <a:latin typeface="Times New Roman" panose="02020603050405020304" pitchFamily="18" charset="0"/>
                <a:ea typeface="Times New Roman" panose="02020603050405020304" pitchFamily="18" charset="0"/>
              </a:rPr>
            </a:br>
            <a:r>
              <a:rPr lang="en-US" sz="3100" b="1" dirty="0">
                <a:solidFill>
                  <a:srgbClr val="FF0000"/>
                </a:solidFill>
                <a:latin typeface="Times New Roman" panose="02020603050405020304" pitchFamily="18" charset="0"/>
                <a:ea typeface="Times New Roman" panose="02020603050405020304" pitchFamily="18" charset="0"/>
              </a:rPr>
              <a:t>3. Removing</a:t>
            </a:r>
            <a:r>
              <a:rPr lang="en-US" sz="3100" b="1" spc="-35"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Stop</a:t>
            </a:r>
            <a:r>
              <a:rPr lang="en-US" sz="3100" b="1" spc="-50"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Words</a:t>
            </a:r>
            <a:br>
              <a:rPr lang="en-US" b="1"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436CA2C-F1CA-4DE1-103F-76CDFBF4D89A}"/>
              </a:ext>
            </a:extLst>
          </p:cNvPr>
          <p:cNvSpPr>
            <a:spLocks noGrp="1"/>
          </p:cNvSpPr>
          <p:nvPr>
            <p:ph idx="1"/>
          </p:nvPr>
        </p:nvSpPr>
        <p:spPr>
          <a:xfrm>
            <a:off x="571500" y="1473200"/>
            <a:ext cx="10782300" cy="4351338"/>
          </a:xfrm>
        </p:spPr>
        <p:txBody>
          <a:bodyPr/>
          <a:lstStyle/>
          <a:p>
            <a:pPr marR="709930" lvl="1" algn="just">
              <a:spcAft>
                <a:spcPts val="0"/>
              </a:spcAft>
            </a:pPr>
            <a:r>
              <a:rPr lang="en-US" dirty="0">
                <a:latin typeface="Times New Roman" panose="02020603050405020304" pitchFamily="18" charset="0"/>
                <a:cs typeface="Times New Roman" panose="02020603050405020304" pitchFamily="18" charset="0"/>
              </a:rPr>
              <a:t>You can make the learning process faster by getting rid of non-essential words, which add little meaning to our statement and are just there to make our statement sound more cohesive. </a:t>
            </a:r>
          </a:p>
          <a:p>
            <a:pPr marR="709930" lvl="1" algn="just">
              <a:spcAft>
                <a:spcPts val="0"/>
              </a:spcAft>
            </a:pPr>
            <a:r>
              <a:rPr lang="en-US" dirty="0">
                <a:latin typeface="Times New Roman" panose="02020603050405020304" pitchFamily="18" charset="0"/>
                <a:cs typeface="Times New Roman" panose="02020603050405020304" pitchFamily="18" charset="0"/>
              </a:rPr>
              <a:t>Words such as was, in, is, and, the, are called stop words and can be removed</a:t>
            </a:r>
            <a:r>
              <a:rPr lang="en-US" dirty="0"/>
              <a:t>.</a:t>
            </a:r>
          </a:p>
          <a:p>
            <a:pPr marL="0" indent="0">
              <a:buNone/>
            </a:pPr>
            <a:endParaRPr lang="en-US" dirty="0"/>
          </a:p>
        </p:txBody>
      </p:sp>
      <p:pic>
        <p:nvPicPr>
          <p:cNvPr id="4" name="image99.jpeg">
            <a:extLst>
              <a:ext uri="{FF2B5EF4-FFF2-40B4-BE49-F238E27FC236}">
                <a16:creationId xmlns:a16="http://schemas.microsoft.com/office/drawing/2014/main" id="{71A04FC7-7855-6D4E-5055-34BBD0546D02}"/>
              </a:ext>
            </a:extLst>
          </p:cNvPr>
          <p:cNvPicPr>
            <a:picLocks noChangeAspect="1"/>
          </p:cNvPicPr>
          <p:nvPr/>
        </p:nvPicPr>
        <p:blipFill>
          <a:blip r:embed="rId2" cstate="print"/>
          <a:stretch>
            <a:fillRect/>
          </a:stretch>
        </p:blipFill>
        <p:spPr>
          <a:xfrm>
            <a:off x="2295525" y="3514725"/>
            <a:ext cx="6324600" cy="2190750"/>
          </a:xfrm>
          <a:prstGeom prst="rect">
            <a:avLst/>
          </a:prstGeom>
        </p:spPr>
      </p:pic>
    </p:spTree>
    <p:extLst>
      <p:ext uri="{BB962C8B-B14F-4D97-AF65-F5344CB8AC3E}">
        <p14:creationId xmlns:p14="http://schemas.microsoft.com/office/powerpoint/2010/main" val="2878687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6D4F0-0E80-B2EC-E33C-AA70172C1486}"/>
              </a:ext>
            </a:extLst>
          </p:cNvPr>
          <p:cNvSpPr>
            <a:spLocks noGrp="1"/>
          </p:cNvSpPr>
          <p:nvPr>
            <p:ph type="title"/>
          </p:nvPr>
        </p:nvSpPr>
        <p:spPr>
          <a:xfrm>
            <a:off x="838200" y="571500"/>
            <a:ext cx="10515600" cy="430727"/>
          </a:xfrm>
        </p:spPr>
        <p:txBody>
          <a:bodyPr>
            <a:normAutofit fontScale="90000"/>
          </a:bodyPr>
          <a:lstStyle/>
          <a:p>
            <a:br>
              <a:rPr lang="en-US" b="1" dirty="0">
                <a:latin typeface="Times New Roman" panose="02020603050405020304" pitchFamily="18" charset="0"/>
                <a:ea typeface="Times New Roman" panose="02020603050405020304" pitchFamily="18" charset="0"/>
              </a:rPr>
            </a:br>
            <a:r>
              <a:rPr lang="en-US" sz="3100" b="1" dirty="0">
                <a:solidFill>
                  <a:srgbClr val="FF0000"/>
                </a:solidFill>
                <a:latin typeface="Times New Roman" panose="02020603050405020304" pitchFamily="18" charset="0"/>
                <a:ea typeface="Times New Roman" panose="02020603050405020304" pitchFamily="18" charset="0"/>
              </a:rPr>
              <a:t>4. Stemming</a:t>
            </a:r>
            <a:br>
              <a:rPr lang="en-US" b="1"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F7AD1B3-BC9B-C956-5825-659DC10BE707}"/>
              </a:ext>
            </a:extLst>
          </p:cNvPr>
          <p:cNvSpPr>
            <a:spLocks noGrp="1"/>
          </p:cNvSpPr>
          <p:nvPr>
            <p:ph idx="1"/>
          </p:nvPr>
        </p:nvSpPr>
        <p:spPr>
          <a:xfrm>
            <a:off x="838200" y="1002228"/>
            <a:ext cx="10515600" cy="5764332"/>
          </a:xfrm>
        </p:spPr>
        <p:txBody>
          <a:bodyPr/>
          <a:lstStyle/>
          <a:p>
            <a:pPr marL="342900" marR="710565">
              <a:lnSpc>
                <a:spcPct val="100000"/>
              </a:lnSpc>
              <a:spcBef>
                <a:spcPts val="660"/>
              </a:spcBef>
              <a:spcAft>
                <a:spcPts val="0"/>
              </a:spcAft>
            </a:pPr>
            <a:r>
              <a:rPr lang="en-US" sz="2000" dirty="0">
                <a:latin typeface="Times New Roman" panose="02020603050405020304" pitchFamily="18" charset="0"/>
              </a:rPr>
              <a:t>It is the process of obtaining the Word Stem of a word. Word Stem gives new words upon adding affixes to them</a:t>
            </a:r>
          </a:p>
          <a:p>
            <a:endParaRPr lang="en-US" dirty="0"/>
          </a:p>
        </p:txBody>
      </p:sp>
      <p:pic>
        <p:nvPicPr>
          <p:cNvPr id="4" name="image100.jpeg">
            <a:extLst>
              <a:ext uri="{FF2B5EF4-FFF2-40B4-BE49-F238E27FC236}">
                <a16:creationId xmlns:a16="http://schemas.microsoft.com/office/drawing/2014/main" id="{8B8EA109-89AE-47BC-2247-87C54450F970}"/>
              </a:ext>
            </a:extLst>
          </p:cNvPr>
          <p:cNvPicPr>
            <a:picLocks noChangeAspect="1"/>
          </p:cNvPicPr>
          <p:nvPr/>
        </p:nvPicPr>
        <p:blipFill>
          <a:blip r:embed="rId2" cstate="print"/>
          <a:stretch>
            <a:fillRect/>
          </a:stretch>
        </p:blipFill>
        <p:spPr>
          <a:xfrm>
            <a:off x="2562225" y="2153965"/>
            <a:ext cx="5534025" cy="1419225"/>
          </a:xfrm>
          <a:prstGeom prst="rect">
            <a:avLst/>
          </a:prstGeom>
        </p:spPr>
      </p:pic>
      <p:sp>
        <p:nvSpPr>
          <p:cNvPr id="5" name="Rectangle 2">
            <a:extLst>
              <a:ext uri="{FF2B5EF4-FFF2-40B4-BE49-F238E27FC236}">
                <a16:creationId xmlns:a16="http://schemas.microsoft.com/office/drawing/2014/main" id="{F28EBFBA-DAA5-D683-CEB9-77394FA76AED}"/>
              </a:ext>
            </a:extLst>
          </p:cNvPr>
          <p:cNvSpPr>
            <a:spLocks noChangeArrowheads="1"/>
          </p:cNvSpPr>
          <p:nvPr/>
        </p:nvSpPr>
        <p:spPr bwMode="auto">
          <a:xfrm>
            <a:off x="838200" y="3978336"/>
            <a:ext cx="10191750" cy="1877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42792"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ea typeface="Times New Roman" panose="02020603050405020304" pitchFamily="18" charset="0"/>
              </a:rPr>
              <a:t>5. Lemmatization</a:t>
            </a:r>
          </a:p>
          <a:p>
            <a:pPr marL="800100" lvl="1" indent="-342900" eaLnBrk="0" fontAlgn="base" hangingPunct="0">
              <a:spcBef>
                <a:spcPct val="0"/>
              </a:spcBef>
              <a:spcAft>
                <a:spcPct val="0"/>
              </a:spcAft>
              <a:buFont typeface="Arial" panose="020B0604020202020204" pitchFamily="34" charset="0"/>
              <a:buChar char="•"/>
            </a:pPr>
            <a:r>
              <a:rPr lang="en-US" altLang="en-US" sz="2000" dirty="0">
                <a:latin typeface="Times New Roman" panose="02020603050405020304" pitchFamily="18" charset="0"/>
              </a:rPr>
              <a:t>The process of obtaining the Root Stem of a word. Root Stem gives the new base form of a word that is present in the dictionary and from which the word is derived. </a:t>
            </a:r>
          </a:p>
          <a:p>
            <a:pPr marL="800100" lvl="1" indent="-342900" eaLnBrk="0" fontAlgn="base" hangingPunct="0">
              <a:spcBef>
                <a:spcPct val="0"/>
              </a:spcBef>
              <a:spcAft>
                <a:spcPct val="0"/>
              </a:spcAft>
              <a:buFont typeface="Arial" panose="020B0604020202020204" pitchFamily="34" charset="0"/>
              <a:buChar char="•"/>
            </a:pPr>
            <a:r>
              <a:rPr lang="en-US" altLang="en-US" sz="2000" dirty="0">
                <a:latin typeface="Times New Roman" panose="02020603050405020304" pitchFamily="18" charset="0"/>
              </a:rPr>
              <a:t>You can also identify the base words for different words based on the tense, mood, gender, etc.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073" name="image101.jpeg">
            <a:extLst>
              <a:ext uri="{FF2B5EF4-FFF2-40B4-BE49-F238E27FC236}">
                <a16:creationId xmlns:a16="http://schemas.microsoft.com/office/drawing/2014/main" id="{75894A5B-8355-C4DE-E610-F084084D782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7219" y="5391153"/>
            <a:ext cx="4783906" cy="128587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id="{EE1E62DF-0B34-2048-CE5A-361E2CC083DC}"/>
              </a:ext>
            </a:extLst>
          </p:cNvPr>
          <p:cNvSpPr>
            <a:spLocks noChangeArrowheads="1"/>
          </p:cNvSpPr>
          <p:nvPr/>
        </p:nvSpPr>
        <p:spPr bwMode="auto">
          <a:xfrm>
            <a:off x="127819" y="416140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960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623C8-A9CE-679A-85B9-B2BFD99470E4}"/>
              </a:ext>
            </a:extLst>
          </p:cNvPr>
          <p:cNvSpPr>
            <a:spLocks noGrp="1"/>
          </p:cNvSpPr>
          <p:nvPr>
            <p:ph type="title"/>
          </p:nvPr>
        </p:nvSpPr>
        <p:spPr>
          <a:xfrm>
            <a:off x="838200" y="365125"/>
            <a:ext cx="10515600" cy="758825"/>
          </a:xfrm>
        </p:spPr>
        <p:txBody>
          <a:bodyPr>
            <a:normAutofit fontScale="90000"/>
          </a:bodyPr>
          <a:lstStyle/>
          <a:p>
            <a:br>
              <a:rPr lang="en-US" b="1" dirty="0">
                <a:latin typeface="Times New Roman" panose="02020603050405020304" pitchFamily="18" charset="0"/>
                <a:ea typeface="Times New Roman" panose="02020603050405020304" pitchFamily="18" charset="0"/>
              </a:rPr>
            </a:br>
            <a:r>
              <a:rPr lang="en-US" sz="3100" b="1" dirty="0">
                <a:solidFill>
                  <a:srgbClr val="FF0000"/>
                </a:solidFill>
                <a:latin typeface="Times New Roman" panose="02020603050405020304" pitchFamily="18" charset="0"/>
                <a:ea typeface="Times New Roman" panose="02020603050405020304" pitchFamily="18" charset="0"/>
              </a:rPr>
              <a:t>Part</a:t>
            </a:r>
            <a:r>
              <a:rPr lang="en-US" sz="3100" b="1" spc="-30"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of</a:t>
            </a:r>
            <a:r>
              <a:rPr lang="en-US" sz="3100" b="1" spc="-30"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Speech</a:t>
            </a:r>
            <a:r>
              <a:rPr lang="en-US" sz="3100" b="1" spc="-55"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Tagging</a:t>
            </a:r>
            <a:br>
              <a:rPr lang="en-US" b="1"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0B8080C-DCDE-BE3E-B9E0-D53E4B5912DB}"/>
              </a:ext>
            </a:extLst>
          </p:cNvPr>
          <p:cNvSpPr>
            <a:spLocks noGrp="1"/>
          </p:cNvSpPr>
          <p:nvPr>
            <p:ph idx="1"/>
          </p:nvPr>
        </p:nvSpPr>
        <p:spPr>
          <a:xfrm>
            <a:off x="838200" y="1295400"/>
            <a:ext cx="10515600" cy="4881563"/>
          </a:xfrm>
        </p:spPr>
        <p:txBody>
          <a:bodyPr/>
          <a:lstStyle/>
          <a:p>
            <a:pPr marL="857250" marR="711200" lvl="1" indent="-285750" algn="just">
              <a:lnSpc>
                <a:spcPct val="150000"/>
              </a:lnSpc>
              <a:spcBef>
                <a:spcPts val="660"/>
              </a:spcBef>
            </a:pPr>
            <a:r>
              <a:rPr lang="en-US" sz="2000" dirty="0">
                <a:effectLst/>
                <a:latin typeface="Times New Roman" panose="02020603050405020304" pitchFamily="18" charset="0"/>
                <a:ea typeface="Times New Roman" panose="02020603050405020304" pitchFamily="18" charset="0"/>
              </a:rPr>
              <a:t>Now, you must explain the concept of nouns, verbs, articles, and other parts of speech to the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machine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by</a:t>
            </a:r>
            <a:r>
              <a:rPr lang="en-US" sz="2000" spc="-2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adding</a:t>
            </a:r>
            <a:r>
              <a:rPr lang="en-US" sz="2000" spc="-2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these</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tags</a:t>
            </a:r>
            <a:r>
              <a:rPr lang="en-US" sz="2000" spc="-1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to our</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words.</a:t>
            </a:r>
            <a:r>
              <a:rPr lang="en-US" sz="2000" spc="-30"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This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is</a:t>
            </a:r>
            <a:r>
              <a:rPr lang="en-US" sz="2000" spc="-5" dirty="0">
                <a:effectLst/>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called</a:t>
            </a:r>
            <a:r>
              <a:rPr lang="en-US" sz="2000" spc="-5" dirty="0">
                <a:effectLst/>
                <a:latin typeface="Times New Roman" panose="02020603050405020304" pitchFamily="18" charset="0"/>
                <a:ea typeface="Times New Roman" panose="02020603050405020304" pitchFamily="18" charset="0"/>
              </a:rPr>
              <a:t> </a:t>
            </a:r>
            <a:r>
              <a:rPr lang="en-US" sz="2000" spc="-5" dirty="0">
                <a:latin typeface="Times New Roman" panose="02020603050405020304" pitchFamily="18" charset="0"/>
                <a:ea typeface="Times New Roman" panose="02020603050405020304" pitchFamily="18" charset="0"/>
              </a:rPr>
              <a:t> </a:t>
            </a:r>
            <a:r>
              <a:rPr lang="en-US" sz="2000" dirty="0">
                <a:effectLst/>
                <a:latin typeface="Times New Roman" panose="02020603050405020304" pitchFamily="18" charset="0"/>
                <a:ea typeface="Times New Roman" panose="02020603050405020304" pitchFamily="18" charset="0"/>
              </a:rPr>
              <a:t>part of  Speech Tagging.</a:t>
            </a:r>
          </a:p>
          <a:p>
            <a:endParaRPr lang="en-US" dirty="0"/>
          </a:p>
        </p:txBody>
      </p:sp>
      <p:pic>
        <p:nvPicPr>
          <p:cNvPr id="4" name="image102.jpeg">
            <a:extLst>
              <a:ext uri="{FF2B5EF4-FFF2-40B4-BE49-F238E27FC236}">
                <a16:creationId xmlns:a16="http://schemas.microsoft.com/office/drawing/2014/main" id="{97368F45-FB6C-70A4-EAA6-D25132F85312}"/>
              </a:ext>
            </a:extLst>
          </p:cNvPr>
          <p:cNvPicPr>
            <a:picLocks noChangeAspect="1"/>
          </p:cNvPicPr>
          <p:nvPr/>
        </p:nvPicPr>
        <p:blipFill>
          <a:blip r:embed="rId2" cstate="print"/>
          <a:stretch>
            <a:fillRect/>
          </a:stretch>
        </p:blipFill>
        <p:spPr>
          <a:xfrm>
            <a:off x="2362835" y="3009900"/>
            <a:ext cx="6813867" cy="1705293"/>
          </a:xfrm>
          <a:prstGeom prst="rect">
            <a:avLst/>
          </a:prstGeom>
        </p:spPr>
      </p:pic>
    </p:spTree>
    <p:extLst>
      <p:ext uri="{BB962C8B-B14F-4D97-AF65-F5344CB8AC3E}">
        <p14:creationId xmlns:p14="http://schemas.microsoft.com/office/powerpoint/2010/main" val="1814241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80E17-10A2-E9A6-17F5-9AEE04B6E5AE}"/>
              </a:ext>
            </a:extLst>
          </p:cNvPr>
          <p:cNvSpPr>
            <a:spLocks noGrp="1"/>
          </p:cNvSpPr>
          <p:nvPr>
            <p:ph type="title"/>
          </p:nvPr>
        </p:nvSpPr>
        <p:spPr>
          <a:xfrm>
            <a:off x="838200" y="781050"/>
            <a:ext cx="10515600" cy="504825"/>
          </a:xfrm>
        </p:spPr>
        <p:txBody>
          <a:bodyPr>
            <a:normAutofit fontScale="90000"/>
          </a:bodyPr>
          <a:lstStyle/>
          <a:p>
            <a:br>
              <a:rPr lang="en-US" dirty="0">
                <a:latin typeface="Times New Roman" panose="02020603050405020304" pitchFamily="18" charset="0"/>
                <a:ea typeface="Times New Roman" panose="02020603050405020304" pitchFamily="18" charset="0"/>
              </a:rPr>
            </a:br>
            <a:r>
              <a:rPr lang="en-US" sz="3100" dirty="0">
                <a:solidFill>
                  <a:srgbClr val="FF0000"/>
                </a:solidFill>
                <a:latin typeface="Times New Roman" panose="02020603050405020304" pitchFamily="18" charset="0"/>
                <a:ea typeface="Times New Roman" panose="02020603050405020304" pitchFamily="18" charset="0"/>
              </a:rPr>
              <a:t>Named Entity Tagging</a:t>
            </a:r>
            <a:br>
              <a:rPr lang="en-US"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6EAEE9E-5A10-A28E-9FC9-59E3B2851EBA}"/>
              </a:ext>
            </a:extLst>
          </p:cNvPr>
          <p:cNvSpPr>
            <a:spLocks noGrp="1"/>
          </p:cNvSpPr>
          <p:nvPr>
            <p:ph idx="1"/>
          </p:nvPr>
        </p:nvSpPr>
        <p:spPr>
          <a:xfrm>
            <a:off x="838200" y="1352550"/>
            <a:ext cx="10515600" cy="4824413"/>
          </a:xfrm>
        </p:spPr>
        <p:txBody>
          <a:bodyPr/>
          <a:lstStyle/>
          <a:p>
            <a:pPr lvl="1">
              <a:lnSpc>
                <a:spcPct val="150000"/>
              </a:lnSpc>
            </a:pPr>
            <a:r>
              <a:rPr lang="en-US" sz="2000" dirty="0">
                <a:latin typeface="Times New Roman" panose="02020603050405020304" pitchFamily="18" charset="0"/>
                <a:cs typeface="Times New Roman" panose="02020603050405020304" pitchFamily="18" charset="0"/>
              </a:rPr>
              <a:t>It introduce the machine to pop culture references and everyday names by flagging names of movies, important personalities or locations, etc. that may occur in the document. </a:t>
            </a:r>
          </a:p>
          <a:p>
            <a:pPr lvl="1">
              <a:lnSpc>
                <a:spcPct val="150000"/>
              </a:lnSpc>
            </a:pPr>
            <a:r>
              <a:rPr lang="en-US" sz="2000" dirty="0">
                <a:latin typeface="Times New Roman" panose="02020603050405020304" pitchFamily="18" charset="0"/>
                <a:cs typeface="Times New Roman" panose="02020603050405020304" pitchFamily="18" charset="0"/>
              </a:rPr>
              <a:t>This can be done by classifying the words into subcategories helpful for finding  any keywords in a sentence. </a:t>
            </a:r>
          </a:p>
          <a:p>
            <a:pPr lvl="1">
              <a:lnSpc>
                <a:spcPct val="150000"/>
              </a:lnSpc>
            </a:pPr>
            <a:r>
              <a:rPr lang="en-US" sz="2000" dirty="0">
                <a:latin typeface="Times New Roman" panose="02020603050405020304" pitchFamily="18" charset="0"/>
                <a:cs typeface="Times New Roman" panose="02020603050405020304" pitchFamily="18" charset="0"/>
              </a:rPr>
              <a:t>The subcategories are person, location, monetary value, quantity, organization, movie. </a:t>
            </a:r>
          </a:p>
          <a:p>
            <a:pPr lvl="1">
              <a:lnSpc>
                <a:spcPct val="150000"/>
              </a:lnSpc>
            </a:pPr>
            <a:r>
              <a:rPr lang="en-US" sz="2000" dirty="0">
                <a:latin typeface="Times New Roman" panose="02020603050405020304" pitchFamily="18" charset="0"/>
                <a:cs typeface="Times New Roman" panose="02020603050405020304" pitchFamily="18" charset="0"/>
              </a:rPr>
              <a:t>After performing the preprocessing steps, then it gives resultant data to a machine learning algorithm like Naive Bayes, etc., to create NLP application.</a:t>
            </a:r>
          </a:p>
        </p:txBody>
      </p:sp>
    </p:spTree>
    <p:extLst>
      <p:ext uri="{BB962C8B-B14F-4D97-AF65-F5344CB8AC3E}">
        <p14:creationId xmlns:p14="http://schemas.microsoft.com/office/powerpoint/2010/main" val="40841948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289A2-E58B-8192-CA12-57CCD4D42DE9}"/>
              </a:ext>
            </a:extLst>
          </p:cNvPr>
          <p:cNvSpPr>
            <a:spLocks noGrp="1"/>
          </p:cNvSpPr>
          <p:nvPr>
            <p:ph type="title"/>
          </p:nvPr>
        </p:nvSpPr>
        <p:spPr>
          <a:xfrm>
            <a:off x="838200" y="365125"/>
            <a:ext cx="10515600" cy="1047115"/>
          </a:xfrm>
        </p:spPr>
        <p:txBody>
          <a:bodyPr/>
          <a:lstStyle/>
          <a:p>
            <a:r>
              <a:rPr lang="en-US" sz="4400" dirty="0">
                <a:solidFill>
                  <a:srgbClr val="FF0000"/>
                </a:solidFill>
                <a:effectLst/>
                <a:latin typeface="Times New Roman" panose="02020603050405020304" pitchFamily="18" charset="0"/>
                <a:ea typeface="Times New Roman" panose="02020603050405020304" pitchFamily="18" charset="0"/>
              </a:rPr>
              <a:t>Applications of NLP</a:t>
            </a:r>
            <a:r>
              <a:rPr lang="en-US" sz="4400" spc="-290" dirty="0">
                <a:solidFill>
                  <a:srgbClr val="FF0000"/>
                </a:solidFill>
                <a:effectLst/>
                <a:latin typeface="Times New Roman" panose="02020603050405020304" pitchFamily="18" charset="0"/>
                <a:ea typeface="Times New Roman" panose="02020603050405020304" pitchFamily="18" charset="0"/>
              </a:rPr>
              <a:t> </a:t>
            </a:r>
            <a:endParaRPr lang="en-US" dirty="0">
              <a:solidFill>
                <a:srgbClr val="FF0000"/>
              </a:solidFill>
            </a:endParaRPr>
          </a:p>
        </p:txBody>
      </p:sp>
      <p:sp>
        <p:nvSpPr>
          <p:cNvPr id="3" name="Content Placeholder 2">
            <a:extLst>
              <a:ext uri="{FF2B5EF4-FFF2-40B4-BE49-F238E27FC236}">
                <a16:creationId xmlns:a16="http://schemas.microsoft.com/office/drawing/2014/main" id="{B764BE58-72D7-268D-F4E6-3BABAA8EE17F}"/>
              </a:ext>
            </a:extLst>
          </p:cNvPr>
          <p:cNvSpPr>
            <a:spLocks noGrp="1"/>
          </p:cNvSpPr>
          <p:nvPr>
            <p:ph idx="1"/>
          </p:nvPr>
        </p:nvSpPr>
        <p:spPr>
          <a:xfrm>
            <a:off x="838200" y="1511299"/>
            <a:ext cx="10515600" cy="4981575"/>
          </a:xfrm>
        </p:spPr>
        <p:txBody>
          <a:bodyPr>
            <a:normAutofit fontScale="47500" lnSpcReduction="20000"/>
          </a:bodyPr>
          <a:lstStyle/>
          <a:p>
            <a:pPr marL="571500" marR="710565" indent="-228600">
              <a:lnSpc>
                <a:spcPct val="170000"/>
              </a:lnSpc>
              <a:spcBef>
                <a:spcPts val="785"/>
              </a:spcBef>
              <a:spcAft>
                <a:spcPts val="0"/>
              </a:spcAft>
            </a:pPr>
            <a:r>
              <a:rPr lang="en-US" sz="3800" dirty="0">
                <a:effectLst/>
                <a:latin typeface="Times New Roman" panose="02020603050405020304" pitchFamily="18" charset="0"/>
                <a:ea typeface="Times New Roman" panose="02020603050405020304" pitchFamily="18" charset="0"/>
              </a:rPr>
              <a:t>Natural</a:t>
            </a:r>
            <a:r>
              <a:rPr lang="en-US" sz="3800" spc="15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Language</a:t>
            </a:r>
            <a:r>
              <a:rPr lang="en-US" sz="3800" spc="15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Processing</a:t>
            </a:r>
            <a:r>
              <a:rPr lang="en-US" sz="3800" spc="13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(NLP)</a:t>
            </a:r>
            <a:r>
              <a:rPr lang="en-US" sz="3800" spc="15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has</a:t>
            </a:r>
            <a:r>
              <a:rPr lang="en-US" sz="3800" spc="15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humanized</a:t>
            </a:r>
            <a:r>
              <a:rPr lang="en-US" sz="3800" spc="14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machines</a:t>
            </a:r>
            <a:r>
              <a:rPr lang="en-US" sz="3800" spc="14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and</a:t>
            </a:r>
            <a:r>
              <a:rPr lang="en-US" sz="3800" spc="15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reduced</a:t>
            </a:r>
            <a:r>
              <a:rPr lang="en-US" sz="3800" spc="14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the</a:t>
            </a:r>
            <a:r>
              <a:rPr lang="en-US" sz="3800" spc="14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need</a:t>
            </a:r>
            <a:r>
              <a:rPr lang="en-US" sz="3800" spc="-28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for</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manual</a:t>
            </a:r>
            <a:r>
              <a:rPr lang="en-US" sz="3800" spc="1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labor.</a:t>
            </a:r>
            <a:r>
              <a:rPr lang="en-US" sz="3800" spc="35" dirty="0">
                <a:effectLst/>
                <a:latin typeface="Times New Roman" panose="02020603050405020304" pitchFamily="18" charset="0"/>
                <a:ea typeface="Times New Roman" panose="02020603050405020304" pitchFamily="18" charset="0"/>
              </a:rPr>
              <a:t> </a:t>
            </a:r>
          </a:p>
          <a:p>
            <a:pPr marL="571500" marR="710565" indent="-228600">
              <a:lnSpc>
                <a:spcPct val="170000"/>
              </a:lnSpc>
              <a:spcBef>
                <a:spcPts val="785"/>
              </a:spcBef>
              <a:spcAft>
                <a:spcPts val="0"/>
              </a:spcAft>
            </a:pPr>
            <a:r>
              <a:rPr lang="en-US" sz="3800" dirty="0">
                <a:effectLst/>
                <a:latin typeface="Times New Roman" panose="02020603050405020304" pitchFamily="18" charset="0"/>
                <a:ea typeface="Times New Roman" panose="02020603050405020304" pitchFamily="18" charset="0"/>
              </a:rPr>
              <a:t>It</a:t>
            </a:r>
            <a:r>
              <a:rPr lang="en-US" sz="3800" spc="2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enables</a:t>
            </a:r>
            <a:r>
              <a:rPr lang="en-US" sz="3800" spc="1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automation</a:t>
            </a:r>
            <a:r>
              <a:rPr lang="en-US" sz="3800" spc="1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of</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speech-related</a:t>
            </a:r>
            <a:r>
              <a:rPr lang="en-US" sz="3800" spc="1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tasks</a:t>
            </a:r>
            <a:r>
              <a:rPr lang="en-US" sz="3800" spc="1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and</a:t>
            </a:r>
            <a:r>
              <a:rPr lang="en-US" sz="3800" spc="2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human</a:t>
            </a:r>
            <a:r>
              <a:rPr lang="en-US" sz="3800" spc="10"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interaction.</a:t>
            </a:r>
          </a:p>
          <a:p>
            <a:pPr marL="571500" marR="709295" algn="just">
              <a:lnSpc>
                <a:spcPct val="170000"/>
              </a:lnSpc>
              <a:spcBef>
                <a:spcPts val="645"/>
              </a:spcBef>
              <a:spcAft>
                <a:spcPts val="0"/>
              </a:spcAft>
            </a:pPr>
            <a:r>
              <a:rPr lang="en-US" sz="3800" dirty="0">
                <a:effectLst/>
                <a:latin typeface="Times New Roman" panose="02020603050405020304" pitchFamily="18" charset="0"/>
                <a:ea typeface="Times New Roman" panose="02020603050405020304" pitchFamily="18" charset="0"/>
              </a:rPr>
              <a:t>Applications</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of</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NLP</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include</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translation</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tools,</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chatbots,</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virtual</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assistants,</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targeted</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advertising, autocorrect, information retrieval, grammar correction, question answering, text</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summarization, and machine translation. </a:t>
            </a:r>
          </a:p>
          <a:p>
            <a:pPr marL="571500" marR="709295" algn="just">
              <a:lnSpc>
                <a:spcPct val="170000"/>
              </a:lnSpc>
              <a:spcBef>
                <a:spcPts val="645"/>
              </a:spcBef>
              <a:spcAft>
                <a:spcPts val="0"/>
              </a:spcAft>
            </a:pPr>
            <a:r>
              <a:rPr lang="en-US" sz="3800" dirty="0">
                <a:effectLst/>
                <a:latin typeface="Times New Roman" panose="02020603050405020304" pitchFamily="18" charset="0"/>
                <a:ea typeface="Times New Roman" panose="02020603050405020304" pitchFamily="18" charset="0"/>
              </a:rPr>
              <a:t>The future of NLP holds the potential for computers</a:t>
            </a:r>
            <a:r>
              <a:rPr lang="en-US" sz="3800" spc="-28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to learn from online information and apply it in the real world.</a:t>
            </a:r>
          </a:p>
          <a:p>
            <a:pPr marL="571500" marR="709295" algn="just">
              <a:lnSpc>
                <a:spcPct val="170000"/>
              </a:lnSpc>
              <a:spcBef>
                <a:spcPts val="645"/>
              </a:spcBef>
              <a:spcAft>
                <a:spcPts val="0"/>
              </a:spcAft>
            </a:pPr>
            <a:r>
              <a:rPr lang="en-US" sz="3800" dirty="0">
                <a:effectLst/>
                <a:latin typeface="Times New Roman" panose="02020603050405020304" pitchFamily="18" charset="0"/>
                <a:ea typeface="Times New Roman" panose="02020603050405020304" pitchFamily="18" charset="0"/>
              </a:rPr>
              <a:t> NLP systems allow users to</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ask</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questions</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and</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receive</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direct</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responses</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in</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natural</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language,</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providing</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accurate</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and</a:t>
            </a:r>
            <a:r>
              <a:rPr lang="en-US" sz="3800" spc="5" dirty="0">
                <a:effectLst/>
                <a:latin typeface="Times New Roman" panose="02020603050405020304" pitchFamily="18" charset="0"/>
                <a:ea typeface="Times New Roman" panose="02020603050405020304" pitchFamily="18" charset="0"/>
              </a:rPr>
              <a:t> </a:t>
            </a:r>
            <a:r>
              <a:rPr lang="en-US" sz="3800" dirty="0">
                <a:effectLst/>
                <a:latin typeface="Times New Roman" panose="02020603050405020304" pitchFamily="18" charset="0"/>
                <a:ea typeface="Times New Roman" panose="02020603050405020304" pitchFamily="18" charset="0"/>
              </a:rPr>
              <a:t>relevant information</a:t>
            </a:r>
            <a:r>
              <a:rPr lang="en-US" sz="2800" dirty="0">
                <a:effectLst/>
                <a:latin typeface="Times New Roman" panose="02020603050405020304" pitchFamily="18" charset="0"/>
                <a:ea typeface="Times New Roman" panose="02020603050405020304" pitchFamily="18" charset="0"/>
              </a:rPr>
              <a:t>. </a:t>
            </a:r>
          </a:p>
          <a:p>
            <a:endParaRPr lang="en-US" dirty="0"/>
          </a:p>
        </p:txBody>
      </p:sp>
    </p:spTree>
    <p:extLst>
      <p:ext uri="{BB962C8B-B14F-4D97-AF65-F5344CB8AC3E}">
        <p14:creationId xmlns:p14="http://schemas.microsoft.com/office/powerpoint/2010/main" val="1900892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56C8A-6298-F25D-5FE1-9B1538A5B90A}"/>
              </a:ext>
            </a:extLst>
          </p:cNvPr>
          <p:cNvSpPr>
            <a:spLocks noGrp="1"/>
          </p:cNvSpPr>
          <p:nvPr>
            <p:ph type="title"/>
          </p:nvPr>
        </p:nvSpPr>
        <p:spPr>
          <a:xfrm>
            <a:off x="838200" y="365125"/>
            <a:ext cx="10515600" cy="568325"/>
          </a:xfrm>
        </p:spPr>
        <p:txBody>
          <a:bodyPr>
            <a:normAutofit fontScale="90000"/>
          </a:bodyPr>
          <a:lstStyle/>
          <a:p>
            <a:r>
              <a:rPr lang="en-US" dirty="0">
                <a:solidFill>
                  <a:srgbClr val="FF0000"/>
                </a:solidFill>
              </a:rPr>
              <a:t>Application areas of NLP</a:t>
            </a:r>
          </a:p>
        </p:txBody>
      </p:sp>
      <p:pic>
        <p:nvPicPr>
          <p:cNvPr id="4" name="image103.jpeg">
            <a:extLst>
              <a:ext uri="{FF2B5EF4-FFF2-40B4-BE49-F238E27FC236}">
                <a16:creationId xmlns:a16="http://schemas.microsoft.com/office/drawing/2014/main" id="{BBBDD414-47B1-C896-2D4B-183481B6E381}"/>
              </a:ext>
            </a:extLst>
          </p:cNvPr>
          <p:cNvPicPr>
            <a:picLocks noGrp="1" noChangeAspect="1"/>
          </p:cNvPicPr>
          <p:nvPr>
            <p:ph idx="1"/>
          </p:nvPr>
        </p:nvPicPr>
        <p:blipFill>
          <a:blip r:embed="rId2" cstate="print"/>
          <a:stretch>
            <a:fillRect/>
          </a:stretch>
        </p:blipFill>
        <p:spPr>
          <a:xfrm>
            <a:off x="2200274" y="1076325"/>
            <a:ext cx="7953375" cy="5416550"/>
          </a:xfrm>
          <a:prstGeom prst="rect">
            <a:avLst/>
          </a:prstGeom>
        </p:spPr>
      </p:pic>
    </p:spTree>
    <p:extLst>
      <p:ext uri="{BB962C8B-B14F-4D97-AF65-F5344CB8AC3E}">
        <p14:creationId xmlns:p14="http://schemas.microsoft.com/office/powerpoint/2010/main" val="1811541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09B0A-F202-52F0-05A4-056756252C89}"/>
              </a:ext>
            </a:extLst>
          </p:cNvPr>
          <p:cNvSpPr>
            <a:spLocks noGrp="1"/>
          </p:cNvSpPr>
          <p:nvPr>
            <p:ph type="title"/>
          </p:nvPr>
        </p:nvSpPr>
        <p:spPr>
          <a:xfrm>
            <a:off x="838200" y="365126"/>
            <a:ext cx="10515600" cy="577849"/>
          </a:xfrm>
        </p:spPr>
        <p:txBody>
          <a:bodyPr>
            <a:normAutofit fontScale="90000"/>
          </a:bodyPr>
          <a:lstStyle/>
          <a:p>
            <a:r>
              <a:rPr lang="en-US" dirty="0">
                <a:solidFill>
                  <a:srgbClr val="FF0000"/>
                </a:solidFill>
              </a:rPr>
              <a:t>Application areas :</a:t>
            </a:r>
          </a:p>
        </p:txBody>
      </p:sp>
      <p:sp>
        <p:nvSpPr>
          <p:cNvPr id="3" name="Content Placeholder 2">
            <a:extLst>
              <a:ext uri="{FF2B5EF4-FFF2-40B4-BE49-F238E27FC236}">
                <a16:creationId xmlns:a16="http://schemas.microsoft.com/office/drawing/2014/main" id="{CB50B0AF-0D11-8D80-588B-E1366B0809A7}"/>
              </a:ext>
            </a:extLst>
          </p:cNvPr>
          <p:cNvSpPr>
            <a:spLocks noGrp="1"/>
          </p:cNvSpPr>
          <p:nvPr>
            <p:ph idx="1"/>
          </p:nvPr>
        </p:nvSpPr>
        <p:spPr>
          <a:xfrm>
            <a:off x="838200" y="1019176"/>
            <a:ext cx="10515600" cy="5838824"/>
          </a:xfrm>
        </p:spPr>
        <p:txBody>
          <a:bodyPr>
            <a:normAutofit fontScale="55000" lnSpcReduction="20000"/>
          </a:bodyPr>
          <a:lstStyle/>
          <a:p>
            <a:pPr marL="342900" marR="710565" lvl="0" indent="-342900" algn="just">
              <a:lnSpc>
                <a:spcPct val="146000"/>
              </a:lnSpc>
              <a:spcBef>
                <a:spcPts val="800"/>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Translation Tools</a:t>
            </a:r>
            <a:r>
              <a:rPr lang="en-US" sz="2800" dirty="0">
                <a:effectLst/>
                <a:latin typeface="Times New Roman" panose="02020603050405020304" pitchFamily="18" charset="0"/>
                <a:ea typeface="Symbol" panose="05050102010706020507" pitchFamily="18" charset="2"/>
                <a:cs typeface="Symbol" panose="05050102010706020507" pitchFamily="18" charset="2"/>
              </a:rPr>
              <a:t>: Tools</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such</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as</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Google Translate, Amazon Translate,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etc.</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translate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sentences</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from one</a:t>
            </a:r>
            <a:r>
              <a:rPr lang="en-US" sz="2800" spc="-1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language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to</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p>
          <a:p>
            <a:pPr marL="0" marR="710565" lvl="0" indent="0" algn="just">
              <a:lnSpc>
                <a:spcPct val="146000"/>
              </a:lnSpc>
              <a:spcBef>
                <a:spcPts val="800"/>
              </a:spcBef>
              <a:spcAft>
                <a:spcPts val="0"/>
              </a:spcAft>
              <a:buSzPts val="1200"/>
              <a:buNone/>
              <a:tabLst>
                <a:tab pos="800735" algn="l"/>
              </a:tabLst>
            </a:pPr>
            <a:r>
              <a:rPr lang="en-US" spc="-5"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another using</a:t>
            </a:r>
            <a:r>
              <a:rPr lang="en-US" sz="2800" spc="-1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NLP.</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11835" lvl="0" indent="-342900" algn="just">
              <a:lnSpc>
                <a:spcPct val="146000"/>
              </a:lnSpc>
              <a:spcBef>
                <a:spcPts val="35"/>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Chatbots</a:t>
            </a:r>
            <a:r>
              <a:rPr lang="en-US" sz="2800" dirty="0">
                <a:effectLst/>
                <a:latin typeface="Times New Roman" panose="02020603050405020304" pitchFamily="18" charset="0"/>
                <a:ea typeface="Symbol" panose="05050102010706020507" pitchFamily="18" charset="2"/>
                <a:cs typeface="Symbol" panose="05050102010706020507" pitchFamily="18" charset="2"/>
              </a:rPr>
              <a:t>:      Chatbots can be found on most websites and are a way for companies to deal</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with</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common queries quickly.</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11200" lvl="0" indent="-342900" algn="just">
              <a:lnSpc>
                <a:spcPct val="146000"/>
              </a:lnSpc>
              <a:spcBef>
                <a:spcPts val="35"/>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Virtual Assistants</a:t>
            </a:r>
            <a:r>
              <a:rPr lang="en-US" sz="2800" dirty="0">
                <a:effectLst/>
                <a:latin typeface="Times New Roman" panose="02020603050405020304" pitchFamily="18" charset="0"/>
                <a:ea typeface="Symbol" panose="05050102010706020507" pitchFamily="18" charset="2"/>
                <a:cs typeface="Symbol" panose="05050102010706020507" pitchFamily="18" charset="2"/>
              </a:rPr>
              <a:t>:    Virtual Assistants like Siri, Cortana, Google Home, Alexa, </a:t>
            </a:r>
            <a:r>
              <a:rPr lang="en-US" sz="2800" dirty="0" err="1">
                <a:effectLst/>
                <a:latin typeface="Times New Roman" panose="02020603050405020304" pitchFamily="18" charset="0"/>
                <a:ea typeface="Symbol" panose="05050102010706020507" pitchFamily="18" charset="2"/>
                <a:cs typeface="Symbol" panose="05050102010706020507" pitchFamily="18" charset="2"/>
              </a:rPr>
              <a:t>etc</a:t>
            </a:r>
            <a:r>
              <a:rPr lang="en-US" sz="2800" dirty="0">
                <a:effectLst/>
                <a:latin typeface="Times New Roman" panose="02020603050405020304" pitchFamily="18" charset="0"/>
                <a:ea typeface="Symbol" panose="05050102010706020507" pitchFamily="18" charset="2"/>
                <a:cs typeface="Symbol" panose="05050102010706020507" pitchFamily="18" charset="2"/>
              </a:rPr>
              <a:t> can not</a:t>
            </a:r>
            <a:r>
              <a:rPr lang="en-US" sz="2800" spc="-28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only</a:t>
            </a:r>
            <a:r>
              <a:rPr lang="en-US" sz="2800" spc="-3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talk to</a:t>
            </a:r>
            <a:r>
              <a:rPr lang="en-US" sz="2800" spc="2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you but understand </a:t>
            </a:r>
          </a:p>
          <a:p>
            <a:pPr marL="0" marR="711200" lvl="0" indent="0" algn="just">
              <a:lnSpc>
                <a:spcPct val="146000"/>
              </a:lnSpc>
              <a:spcBef>
                <a:spcPts val="35"/>
              </a:spcBef>
              <a:spcAft>
                <a:spcPts val="0"/>
              </a:spcAft>
              <a:buSzPts val="1200"/>
              <a:buNone/>
              <a:tabLst>
                <a:tab pos="800735" algn="l"/>
              </a:tabLst>
            </a:pP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commands</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given to them.</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09295" lvl="0" indent="-342900" algn="just">
              <a:lnSpc>
                <a:spcPct val="148000"/>
              </a:lnSpc>
              <a:spcBef>
                <a:spcPts val="45"/>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Targeted Advertising</a:t>
            </a:r>
            <a:r>
              <a:rPr lang="en-US" sz="2800" dirty="0">
                <a:effectLst/>
                <a:latin typeface="Times New Roman" panose="02020603050405020304" pitchFamily="18" charset="0"/>
                <a:ea typeface="Symbol" panose="05050102010706020507" pitchFamily="18" charset="2"/>
                <a:cs typeface="Symbol" panose="05050102010706020507" pitchFamily="18" charset="2"/>
              </a:rPr>
              <a:t>: Have you ever talked about a product or service or just googled</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something and then started seeing </a:t>
            </a:r>
          </a:p>
          <a:p>
            <a:pPr marL="0" marR="709295" lvl="0" indent="0" algn="just">
              <a:lnSpc>
                <a:spcPct val="148000"/>
              </a:lnSpc>
              <a:spcBef>
                <a:spcPts val="45"/>
              </a:spcBef>
              <a:spcAft>
                <a:spcPts val="0"/>
              </a:spcAft>
              <a:buSzPts val="1200"/>
              <a:buNone/>
              <a:tabLst>
                <a:tab pos="800735" algn="l"/>
              </a:tabLst>
            </a:pP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ads for it? This is called targeted advertising, and it</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helps generate tons of revenue for sellers as </a:t>
            </a:r>
          </a:p>
          <a:p>
            <a:pPr marL="0" marR="709295" lvl="0" indent="0" algn="just">
              <a:lnSpc>
                <a:spcPct val="148000"/>
              </a:lnSpc>
              <a:spcBef>
                <a:spcPts val="45"/>
              </a:spcBef>
              <a:spcAft>
                <a:spcPts val="0"/>
              </a:spcAft>
              <a:buSzPts val="1200"/>
              <a:buNone/>
              <a:tabLst>
                <a:tab pos="800735" algn="l"/>
              </a:tabLst>
            </a:pP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they can reach niche audiences at the right</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time.</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09930" lvl="0" indent="-342900" algn="just">
              <a:lnSpc>
                <a:spcPct val="147000"/>
              </a:lnSpc>
              <a:spcBef>
                <a:spcPts val="10"/>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Autocorrect</a:t>
            </a:r>
            <a:r>
              <a:rPr lang="en-US" sz="2800" dirty="0">
                <a:effectLst/>
                <a:latin typeface="Times New Roman" panose="02020603050405020304" pitchFamily="18" charset="0"/>
                <a:ea typeface="Symbol" panose="05050102010706020507" pitchFamily="18" charset="2"/>
                <a:cs typeface="Symbol" panose="05050102010706020507" pitchFamily="18" charset="2"/>
              </a:rPr>
              <a:t>: Autocorrect will automatically correct any spelling mistakes</a:t>
            </a:r>
            <a:r>
              <a:rPr lang="en-US" sz="2800" spc="30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you make,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apart from this grammar checkers </a:t>
            </a:r>
          </a:p>
          <a:p>
            <a:pPr marL="0" marR="709930" lvl="0" indent="0" algn="just">
              <a:lnSpc>
                <a:spcPct val="147000"/>
              </a:lnSpc>
              <a:spcBef>
                <a:spcPts val="10"/>
              </a:spcBef>
              <a:spcAft>
                <a:spcPts val="0"/>
              </a:spcAft>
              <a:buSzPts val="1200"/>
              <a:buNone/>
              <a:tabLst>
                <a:tab pos="800735" algn="l"/>
              </a:tabLst>
            </a:pP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also come into the picture which</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helps you write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flawlessly.</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12470" lvl="0" indent="-342900" algn="just">
              <a:lnSpc>
                <a:spcPct val="147000"/>
              </a:lnSpc>
              <a:spcBef>
                <a:spcPts val="25"/>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Information retrieval &amp; Web Search</a:t>
            </a:r>
            <a:r>
              <a:rPr lang="en-US" sz="2800" dirty="0">
                <a:effectLst/>
                <a:latin typeface="Times New Roman" panose="02020603050405020304" pitchFamily="18" charset="0"/>
                <a:ea typeface="Symbol" panose="05050102010706020507" pitchFamily="18" charset="2"/>
                <a:cs typeface="Symbol" panose="05050102010706020507" pitchFamily="18" charset="2"/>
              </a:rPr>
              <a:t>: Google, Yahoo, Bing, and other search engines base</a:t>
            </a:r>
            <a:r>
              <a:rPr lang="en-US" sz="2800" spc="-28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their machine translation </a:t>
            </a:r>
          </a:p>
          <a:p>
            <a:pPr marL="0" marR="712470" lvl="0" indent="0" algn="just">
              <a:lnSpc>
                <a:spcPct val="147000"/>
              </a:lnSpc>
              <a:spcBef>
                <a:spcPts val="25"/>
              </a:spcBef>
              <a:spcAft>
                <a:spcPts val="0"/>
              </a:spcAft>
              <a:buSzPts val="1200"/>
              <a:buNone/>
              <a:tabLst>
                <a:tab pos="800735" algn="l"/>
              </a:tabLst>
            </a:pP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technology on NLP deep learning models. It allows algorithms</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to</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read text</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on a</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webpage, interpret</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its </a:t>
            </a:r>
          </a:p>
          <a:p>
            <a:pPr marL="0" marR="712470" lvl="0" indent="0" algn="just">
              <a:lnSpc>
                <a:spcPct val="147000"/>
              </a:lnSpc>
              <a:spcBef>
                <a:spcPts val="25"/>
              </a:spcBef>
              <a:spcAft>
                <a:spcPts val="0"/>
              </a:spcAft>
              <a:buSzPts val="1200"/>
              <a:buNone/>
              <a:tabLst>
                <a:tab pos="800735" algn="l"/>
              </a:tabLst>
            </a:pP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meaning</a:t>
            </a:r>
            <a:r>
              <a:rPr lang="en-US" sz="2800" spc="-2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and translate</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it to another language.</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08025" lvl="0" indent="-342900" algn="just">
              <a:lnSpc>
                <a:spcPct val="146000"/>
              </a:lnSpc>
              <a:spcBef>
                <a:spcPts val="40"/>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Grammar Correction</a:t>
            </a:r>
            <a:r>
              <a:rPr lang="en-US" sz="2800" dirty="0">
                <a:effectLst/>
                <a:latin typeface="Times New Roman" panose="02020603050405020304" pitchFamily="18" charset="0"/>
                <a:ea typeface="Symbol" panose="05050102010706020507" pitchFamily="18" charset="2"/>
                <a:cs typeface="Symbol" panose="05050102010706020507" pitchFamily="18" charset="2"/>
              </a:rPr>
              <a:t>: NLP technique is widely used by word processor software like MS-</a:t>
            </a:r>
            <a:r>
              <a:rPr lang="en-US" sz="2800" spc="-28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word</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for</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spelling</a:t>
            </a:r>
            <a:r>
              <a:rPr lang="en-US" sz="2800" spc="-1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correction &amp;  </a:t>
            </a:r>
          </a:p>
          <a:p>
            <a:pPr marL="0" marR="708025" lvl="0" indent="0" algn="just">
              <a:lnSpc>
                <a:spcPct val="146000"/>
              </a:lnSpc>
              <a:spcBef>
                <a:spcPts val="40"/>
              </a:spcBef>
              <a:spcAft>
                <a:spcPts val="0"/>
              </a:spcAft>
              <a:buSzPts val="1200"/>
              <a:buNone/>
              <a:tabLst>
                <a:tab pos="8007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     </a:t>
            </a:r>
            <a:r>
              <a:rPr lang="en-US" dirty="0">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  grammar check.</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0" lvl="0" indent="-342900" algn="just">
              <a:spcBef>
                <a:spcPts val="45"/>
              </a:spcBef>
              <a:spcAft>
                <a:spcPts val="0"/>
              </a:spcAft>
              <a:buSzPts val="1200"/>
              <a:buFont typeface="Symbol" panose="05050102010706020507" pitchFamily="18" charset="2"/>
              <a:buChar char=""/>
              <a:tabLst>
                <a:tab pos="800735" algn="l"/>
              </a:tabLst>
            </a:pPr>
            <a:r>
              <a:rPr lang="en-US" sz="2800" spc="-5"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Question</a:t>
            </a:r>
            <a:r>
              <a:rPr lang="en-US" sz="2800" spc="-75"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 </a:t>
            </a:r>
            <a:r>
              <a:rPr lang="en-US" sz="2800" spc="-5"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Answering</a:t>
            </a:r>
            <a:r>
              <a:rPr lang="en-US" sz="2800" spc="-5" dirty="0">
                <a:effectLst/>
                <a:latin typeface="Ebrima" panose="02000000000000000000" pitchFamily="2" charset="0"/>
                <a:ea typeface="Ebrima" panose="02000000000000000000" pitchFamily="2" charset="0"/>
                <a:cs typeface="Ebrima" panose="02000000000000000000" pitchFamily="2" charset="0"/>
              </a:rPr>
              <a:t>፡</a:t>
            </a:r>
            <a:r>
              <a:rPr lang="en-US" sz="2800" spc="-50" dirty="0">
                <a:effectLst/>
                <a:latin typeface="Ebrima" panose="02000000000000000000" pitchFamily="2" charset="0"/>
                <a:ea typeface="Ebrima" panose="02000000000000000000" pitchFamily="2" charset="0"/>
                <a:cs typeface="Ebrima" panose="02000000000000000000" pitchFamily="2" charset="0"/>
              </a:rPr>
              <a:t> </a:t>
            </a:r>
            <a:r>
              <a:rPr lang="en-US" sz="2800" spc="-5" dirty="0">
                <a:effectLst/>
                <a:latin typeface="Times New Roman" panose="02020603050405020304" pitchFamily="18" charset="0"/>
                <a:ea typeface="Symbol" panose="05050102010706020507" pitchFamily="18" charset="2"/>
                <a:cs typeface="Symbol" panose="05050102010706020507" pitchFamily="18" charset="2"/>
              </a:rPr>
              <a:t>Type in</a:t>
            </a:r>
            <a:r>
              <a:rPr lang="en-US" sz="2800" dirty="0">
                <a:effectLst/>
                <a:latin typeface="Times New Roman" panose="02020603050405020304" pitchFamily="18" charset="0"/>
                <a:ea typeface="Symbol" panose="05050102010706020507" pitchFamily="18" charset="2"/>
                <a:cs typeface="Symbol" panose="05050102010706020507" pitchFamily="18" charset="2"/>
              </a:rPr>
              <a:t> </a:t>
            </a:r>
            <a:r>
              <a:rPr lang="en-US" sz="2800" spc="-5" dirty="0">
                <a:effectLst/>
                <a:latin typeface="Times New Roman" panose="02020603050405020304" pitchFamily="18" charset="0"/>
                <a:ea typeface="Symbol" panose="05050102010706020507" pitchFamily="18" charset="2"/>
                <a:cs typeface="Symbol" panose="05050102010706020507" pitchFamily="18" charset="2"/>
              </a:rPr>
              <a:t>keywords</a:t>
            </a:r>
            <a:r>
              <a:rPr lang="en-US" sz="2800" dirty="0">
                <a:effectLst/>
                <a:latin typeface="Times New Roman" panose="02020603050405020304" pitchFamily="18" charset="0"/>
                <a:ea typeface="Symbol" panose="05050102010706020507" pitchFamily="18" charset="2"/>
                <a:cs typeface="Symbol" panose="05050102010706020507" pitchFamily="18" charset="2"/>
              </a:rPr>
              <a:t> </a:t>
            </a:r>
            <a:r>
              <a:rPr lang="en-US" sz="2800" spc="-5" dirty="0">
                <a:effectLst/>
                <a:latin typeface="Times New Roman" panose="02020603050405020304" pitchFamily="18" charset="0"/>
                <a:ea typeface="Symbol" panose="05050102010706020507" pitchFamily="18" charset="2"/>
                <a:cs typeface="Symbol" panose="05050102010706020507" pitchFamily="18" charset="2"/>
              </a:rPr>
              <a:t>to</a:t>
            </a:r>
            <a:r>
              <a:rPr lang="en-US" sz="2800" dirty="0">
                <a:effectLst/>
                <a:latin typeface="Times New Roman" panose="02020603050405020304" pitchFamily="18" charset="0"/>
                <a:ea typeface="Symbol" panose="05050102010706020507" pitchFamily="18" charset="2"/>
                <a:cs typeface="Symbol" panose="05050102010706020507" pitchFamily="18" charset="2"/>
              </a:rPr>
              <a:t> </a:t>
            </a:r>
            <a:r>
              <a:rPr lang="en-US" sz="2800" spc="-5" dirty="0">
                <a:effectLst/>
                <a:latin typeface="Times New Roman" panose="02020603050405020304" pitchFamily="18" charset="0"/>
                <a:ea typeface="Symbol" panose="05050102010706020507" pitchFamily="18" charset="2"/>
                <a:cs typeface="Symbol" panose="05050102010706020507" pitchFamily="18" charset="2"/>
              </a:rPr>
              <a:t>ask Questions</a:t>
            </a:r>
            <a:r>
              <a:rPr lang="en-US" sz="2800" dirty="0">
                <a:effectLst/>
                <a:latin typeface="Times New Roman" panose="02020603050405020304" pitchFamily="18" charset="0"/>
                <a:ea typeface="Symbol" panose="05050102010706020507" pitchFamily="18" charset="2"/>
                <a:cs typeface="Symbol" panose="05050102010706020507" pitchFamily="18" charset="2"/>
              </a:rPr>
              <a:t> in Natural</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Language.</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11835" lvl="0" indent="-342900" algn="just">
              <a:lnSpc>
                <a:spcPct val="148000"/>
              </a:lnSpc>
              <a:spcBef>
                <a:spcPts val="820"/>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Text Summarization</a:t>
            </a:r>
            <a:r>
              <a:rPr lang="en-US" sz="2800" dirty="0">
                <a:effectLst/>
                <a:latin typeface="Ebrima" panose="02000000000000000000" pitchFamily="2" charset="0"/>
                <a:ea typeface="Ebrima" panose="02000000000000000000" pitchFamily="2" charset="0"/>
                <a:cs typeface="Ebrima" panose="02000000000000000000" pitchFamily="2" charset="0"/>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The process of summarizing important information from a source to</a:t>
            </a:r>
            <a:r>
              <a:rPr lang="en-US" sz="2800" spc="-28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produce</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shortened version</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pPr marL="342900" marR="711200" lvl="0" indent="-342900" algn="just">
              <a:lnSpc>
                <a:spcPct val="150000"/>
              </a:lnSpc>
              <a:spcBef>
                <a:spcPts val="30"/>
              </a:spcBef>
              <a:spcAft>
                <a:spcPts val="0"/>
              </a:spcAft>
              <a:buSzPts val="1200"/>
              <a:buFont typeface="Symbol" panose="05050102010706020507" pitchFamily="18" charset="2"/>
              <a:buChar char=""/>
              <a:tabLst>
                <a:tab pos="800735" algn="l"/>
              </a:tabLst>
            </a:pPr>
            <a:r>
              <a:rPr lang="en-US" sz="2800" dirty="0">
                <a:solidFill>
                  <a:srgbClr val="FF0000"/>
                </a:solidFill>
                <a:effectLst/>
                <a:latin typeface="Times New Roman" panose="02020603050405020304" pitchFamily="18" charset="0"/>
                <a:ea typeface="Symbol" panose="05050102010706020507" pitchFamily="18" charset="2"/>
                <a:cs typeface="Symbol" panose="05050102010706020507" pitchFamily="18" charset="2"/>
              </a:rPr>
              <a:t>Machine Translation</a:t>
            </a:r>
            <a:r>
              <a:rPr lang="en-US" sz="2800" dirty="0">
                <a:effectLst/>
                <a:latin typeface="Ebrima" panose="02000000000000000000" pitchFamily="2" charset="0"/>
                <a:ea typeface="Ebrima" panose="02000000000000000000" pitchFamily="2" charset="0"/>
                <a:cs typeface="Ebrima" panose="02000000000000000000" pitchFamily="2" charset="0"/>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Use of computer applications to translate text or speech from one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natural</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language</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to another.</a:t>
            </a:r>
            <a:endParaRPr lang="en-US" sz="2400" dirty="0">
              <a:effectLst/>
              <a:latin typeface="Times New Roman" panose="02020603050405020304" pitchFamily="18" charset="0"/>
              <a:ea typeface="Symbol" panose="05050102010706020507" pitchFamily="18" charset="2"/>
              <a:cs typeface="Symbol" panose="05050102010706020507" pitchFamily="18" charset="2"/>
            </a:endParaRPr>
          </a:p>
          <a:p>
            <a:endParaRPr lang="en-US" dirty="0"/>
          </a:p>
        </p:txBody>
      </p:sp>
    </p:spTree>
    <p:extLst>
      <p:ext uri="{BB962C8B-B14F-4D97-AF65-F5344CB8AC3E}">
        <p14:creationId xmlns:p14="http://schemas.microsoft.com/office/powerpoint/2010/main" val="999671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C460-07D9-9067-9AF5-8BBDCEF988D9}"/>
              </a:ext>
            </a:extLst>
          </p:cNvPr>
          <p:cNvSpPr>
            <a:spLocks noGrp="1"/>
          </p:cNvSpPr>
          <p:nvPr>
            <p:ph type="title"/>
          </p:nvPr>
        </p:nvSpPr>
        <p:spPr>
          <a:xfrm>
            <a:off x="838200" y="431800"/>
            <a:ext cx="10515600" cy="758825"/>
          </a:xfrm>
        </p:spPr>
        <p:txBody>
          <a:bodyPr>
            <a:normAutofit fontScale="90000"/>
          </a:bodyPr>
          <a:lstStyle/>
          <a:p>
            <a:br>
              <a:rPr lang="en-US" b="1" dirty="0">
                <a:latin typeface="Times New Roman" panose="02020603050405020304" pitchFamily="18" charset="0"/>
                <a:ea typeface="Times New Roman" panose="02020603050405020304" pitchFamily="18" charset="0"/>
              </a:rPr>
            </a:br>
            <a:r>
              <a:rPr lang="en-US" sz="3100" b="1" dirty="0">
                <a:solidFill>
                  <a:srgbClr val="FF0000"/>
                </a:solidFill>
                <a:latin typeface="Times New Roman" panose="02020603050405020304" pitchFamily="18" charset="0"/>
                <a:ea typeface="Times New Roman" panose="02020603050405020304" pitchFamily="18" charset="0"/>
              </a:rPr>
              <a:t>Future</a:t>
            </a:r>
            <a:r>
              <a:rPr lang="en-US" sz="3100" b="1" spc="-20"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of</a:t>
            </a:r>
            <a:r>
              <a:rPr lang="en-US" sz="3100" b="1" spc="-10" dirty="0">
                <a:solidFill>
                  <a:srgbClr val="FF0000"/>
                </a:solidFill>
                <a:latin typeface="Times New Roman" panose="02020603050405020304" pitchFamily="18" charset="0"/>
                <a:ea typeface="Times New Roman" panose="02020603050405020304" pitchFamily="18" charset="0"/>
              </a:rPr>
              <a:t> </a:t>
            </a:r>
            <a:r>
              <a:rPr lang="en-US" sz="3100" b="1" dirty="0">
                <a:solidFill>
                  <a:srgbClr val="FF0000"/>
                </a:solidFill>
                <a:latin typeface="Times New Roman" panose="02020603050405020304" pitchFamily="18" charset="0"/>
                <a:ea typeface="Times New Roman" panose="02020603050405020304" pitchFamily="18" charset="0"/>
              </a:rPr>
              <a:t>NLP</a:t>
            </a:r>
            <a:br>
              <a:rPr lang="en-US" b="1"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943D3EE-53C9-886C-7CBA-5E2A2FC415FF}"/>
              </a:ext>
            </a:extLst>
          </p:cNvPr>
          <p:cNvSpPr>
            <a:spLocks noGrp="1"/>
          </p:cNvSpPr>
          <p:nvPr>
            <p:ph idx="1"/>
          </p:nvPr>
        </p:nvSpPr>
        <p:spPr>
          <a:xfrm>
            <a:off x="838200" y="1000125"/>
            <a:ext cx="10515600" cy="5176838"/>
          </a:xfrm>
        </p:spPr>
        <p:txBody>
          <a:bodyPr>
            <a:normAutofit fontScale="85000" lnSpcReduction="10000"/>
          </a:bodyPr>
          <a:lstStyle/>
          <a:p>
            <a:pPr marL="571500" marR="709295" indent="-457200" algn="just">
              <a:lnSpc>
                <a:spcPct val="150000"/>
              </a:lnSpc>
              <a:spcBef>
                <a:spcPts val="66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Human readable natural language processing is the biggest Al- problem.</a:t>
            </a:r>
          </a:p>
          <a:p>
            <a:pPr marL="571500" marR="709295" indent="-457200" algn="just">
              <a:lnSpc>
                <a:spcPct val="150000"/>
              </a:lnSpc>
              <a:spcBef>
                <a:spcPts val="66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It is all most same as</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solving the central artificial intelligence problem and making computers as intelligent as people.</a:t>
            </a:r>
            <a:r>
              <a:rPr lang="en-US" sz="2800" spc="5" dirty="0">
                <a:effectLst/>
                <a:latin typeface="Times New Roman" panose="02020603050405020304" pitchFamily="18" charset="0"/>
                <a:ea typeface="Times New Roman" panose="02020603050405020304" pitchFamily="18" charset="0"/>
              </a:rPr>
              <a:t> </a:t>
            </a:r>
          </a:p>
          <a:p>
            <a:pPr marL="571500" marR="709295" indent="-457200" algn="just">
              <a:lnSpc>
                <a:spcPct val="150000"/>
              </a:lnSpc>
              <a:spcBef>
                <a:spcPts val="66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Future</a:t>
            </a:r>
            <a:r>
              <a:rPr lang="en-US" sz="2800" spc="20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computers</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or</a:t>
            </a:r>
            <a:r>
              <a:rPr lang="en-US" sz="2800" spc="19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machines</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with</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help</a:t>
            </a:r>
            <a:r>
              <a:rPr lang="en-US" sz="2800" spc="20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of</a:t>
            </a:r>
            <a:r>
              <a:rPr lang="en-US" sz="2800" spc="20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NLP</a:t>
            </a:r>
            <a:r>
              <a:rPr lang="en-US" sz="2800" spc="16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will</a:t>
            </a:r>
            <a:r>
              <a:rPr lang="en-US" sz="2800" spc="20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able</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to</a:t>
            </a:r>
            <a:r>
              <a:rPr lang="en-US" sz="2800" spc="22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learn</a:t>
            </a:r>
            <a:r>
              <a:rPr lang="en-US" sz="2800" spc="20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from</a:t>
            </a:r>
            <a:r>
              <a:rPr lang="en-US" sz="2800" spc="20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information online and apply that in the real world, however, lots of work need to on this regard. </a:t>
            </a:r>
          </a:p>
          <a:p>
            <a:pPr marL="571500" marR="712470" indent="-457200" algn="just">
              <a:lnSpc>
                <a:spcPct val="150000"/>
              </a:lnSpc>
              <a:spcBef>
                <a:spcPts val="37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Natural</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language toolkit or </a:t>
            </a:r>
            <a:r>
              <a:rPr lang="en-US" sz="2800" dirty="0" err="1">
                <a:effectLst/>
                <a:latin typeface="Times New Roman" panose="02020603050405020304" pitchFamily="18" charset="0"/>
                <a:ea typeface="Times New Roman" panose="02020603050405020304" pitchFamily="18" charset="0"/>
              </a:rPr>
              <a:t>nltk</a:t>
            </a:r>
            <a:r>
              <a:rPr lang="en-US" sz="2800" dirty="0">
                <a:effectLst/>
                <a:latin typeface="Times New Roman" panose="02020603050405020304" pitchFamily="18" charset="0"/>
                <a:ea typeface="Times New Roman" panose="02020603050405020304" pitchFamily="18" charset="0"/>
              </a:rPr>
              <a:t> become more effective; combined with natural language generation,</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computers will become more capable of receiving and giving useful and resourceful information</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or</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data.</a:t>
            </a:r>
          </a:p>
          <a:p>
            <a:endParaRPr lang="en-US" dirty="0"/>
          </a:p>
        </p:txBody>
      </p:sp>
    </p:spTree>
    <p:extLst>
      <p:ext uri="{BB962C8B-B14F-4D97-AF65-F5344CB8AC3E}">
        <p14:creationId xmlns:p14="http://schemas.microsoft.com/office/powerpoint/2010/main" val="28361881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AB32-A4D5-7881-D3E9-E3FC6E5EDDFC}"/>
              </a:ext>
            </a:extLst>
          </p:cNvPr>
          <p:cNvSpPr>
            <a:spLocks noGrp="1"/>
          </p:cNvSpPr>
          <p:nvPr>
            <p:ph type="title"/>
          </p:nvPr>
        </p:nvSpPr>
        <p:spPr>
          <a:xfrm>
            <a:off x="838200" y="365125"/>
            <a:ext cx="10515600" cy="796925"/>
          </a:xfrm>
        </p:spPr>
        <p:txBody>
          <a:bodyPr>
            <a:normAutofit fontScale="90000"/>
          </a:bodyPr>
          <a:lstStyle/>
          <a:p>
            <a:pPr marL="342900" marR="0">
              <a:spcBef>
                <a:spcPts val="830"/>
              </a:spcBef>
              <a:spcAft>
                <a:spcPts val="0"/>
              </a:spcAft>
            </a:pPr>
            <a:br>
              <a:rPr lang="en-US" sz="4400" b="1" dirty="0">
                <a:effectLst/>
                <a:latin typeface="Times New Roman" panose="02020603050405020304" pitchFamily="18" charset="0"/>
                <a:ea typeface="Times New Roman" panose="02020603050405020304" pitchFamily="18" charset="0"/>
              </a:rPr>
            </a:br>
            <a:r>
              <a:rPr lang="en-US" sz="4400" b="1" dirty="0">
                <a:solidFill>
                  <a:srgbClr val="FF0000"/>
                </a:solidFill>
                <a:effectLst/>
                <a:latin typeface="Times New Roman" panose="02020603050405020304" pitchFamily="18" charset="0"/>
                <a:ea typeface="Times New Roman" panose="02020603050405020304" pitchFamily="18" charset="0"/>
              </a:rPr>
              <a:t>Natural</a:t>
            </a:r>
            <a:r>
              <a:rPr lang="en-US" sz="4400" b="1" spc="-15"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Language</a:t>
            </a:r>
            <a:r>
              <a:rPr lang="en-US" sz="4400" b="1" spc="-15"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vs.</a:t>
            </a:r>
            <a:r>
              <a:rPr lang="en-US" sz="4400" b="1" spc="-10"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Computer</a:t>
            </a:r>
            <a:r>
              <a:rPr lang="en-US" sz="4400" b="1" spc="-40"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Language</a:t>
            </a:r>
            <a:br>
              <a:rPr lang="en-US" sz="4400" b="1" dirty="0">
                <a:solidFill>
                  <a:srgbClr val="FF0000"/>
                </a:solidFill>
                <a:effectLst/>
                <a:latin typeface="Times New Roman" panose="02020603050405020304" pitchFamily="18" charset="0"/>
                <a:ea typeface="Times New Roman" panose="02020603050405020304" pitchFamily="18" charset="0"/>
              </a:rPr>
            </a:br>
            <a:endParaRPr lang="en-US" dirty="0">
              <a:solidFill>
                <a:srgbClr val="FF0000"/>
              </a:solidFill>
            </a:endParaRPr>
          </a:p>
        </p:txBody>
      </p:sp>
      <p:graphicFrame>
        <p:nvGraphicFramePr>
          <p:cNvPr id="4" name="Content Placeholder 3">
            <a:extLst>
              <a:ext uri="{FF2B5EF4-FFF2-40B4-BE49-F238E27FC236}">
                <a16:creationId xmlns:a16="http://schemas.microsoft.com/office/drawing/2014/main" id="{D8919F37-F770-3F90-9BAF-A076D5D3C533}"/>
              </a:ext>
            </a:extLst>
          </p:cNvPr>
          <p:cNvGraphicFramePr>
            <a:graphicFrameLocks noGrp="1"/>
          </p:cNvGraphicFramePr>
          <p:nvPr>
            <p:ph idx="1"/>
            <p:extLst>
              <p:ext uri="{D42A27DB-BD31-4B8C-83A1-F6EECF244321}">
                <p14:modId xmlns:p14="http://schemas.microsoft.com/office/powerpoint/2010/main" val="2938724767"/>
              </p:ext>
            </p:extLst>
          </p:nvPr>
        </p:nvGraphicFramePr>
        <p:xfrm>
          <a:off x="1114425" y="1343025"/>
          <a:ext cx="10067926" cy="3226628"/>
        </p:xfrm>
        <a:graphic>
          <a:graphicData uri="http://schemas.openxmlformats.org/drawingml/2006/table">
            <a:tbl>
              <a:tblPr firstRow="1" firstCol="1" lastRow="1" lastCol="1" bandRow="1" bandCol="1"/>
              <a:tblGrid>
                <a:gridCol w="1838325">
                  <a:extLst>
                    <a:ext uri="{9D8B030D-6E8A-4147-A177-3AD203B41FA5}">
                      <a16:colId xmlns:a16="http://schemas.microsoft.com/office/drawing/2014/main" val="1613792921"/>
                    </a:ext>
                  </a:extLst>
                </a:gridCol>
                <a:gridCol w="4219575">
                  <a:extLst>
                    <a:ext uri="{9D8B030D-6E8A-4147-A177-3AD203B41FA5}">
                      <a16:colId xmlns:a16="http://schemas.microsoft.com/office/drawing/2014/main" val="112763218"/>
                    </a:ext>
                  </a:extLst>
                </a:gridCol>
                <a:gridCol w="4010026">
                  <a:extLst>
                    <a:ext uri="{9D8B030D-6E8A-4147-A177-3AD203B41FA5}">
                      <a16:colId xmlns:a16="http://schemas.microsoft.com/office/drawing/2014/main" val="4235700649"/>
                    </a:ext>
                  </a:extLst>
                </a:gridCol>
              </a:tblGrid>
              <a:tr h="723900">
                <a:tc>
                  <a:txBody>
                    <a:bodyPr/>
                    <a:lstStyle/>
                    <a:p>
                      <a:pPr marL="67945" marR="0" algn="ctr">
                        <a:lnSpc>
                          <a:spcPts val="1375"/>
                        </a:lnSpc>
                        <a:spcBef>
                          <a:spcPts val="0"/>
                        </a:spcBef>
                        <a:spcAft>
                          <a:spcPts val="0"/>
                        </a:spcAft>
                      </a:pPr>
                      <a:endParaRPr lang="en-US" sz="2000" dirty="0"/>
                    </a:p>
                    <a:p>
                      <a:pPr marL="67945" marR="0" algn="ctr">
                        <a:lnSpc>
                          <a:spcPts val="1375"/>
                        </a:lnSpc>
                        <a:spcBef>
                          <a:spcPts val="0"/>
                        </a:spcBef>
                        <a:spcAft>
                          <a:spcPts val="0"/>
                        </a:spcAft>
                      </a:pPr>
                      <a:r>
                        <a:rPr lang="en-US" sz="2000" dirty="0"/>
                        <a:t>Parameter</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66675" marR="0" algn="ctr">
                        <a:lnSpc>
                          <a:spcPts val="1375"/>
                        </a:lnSpc>
                        <a:spcBef>
                          <a:spcPts val="0"/>
                        </a:spcBef>
                        <a:spcAft>
                          <a:spcPts val="0"/>
                        </a:spcAft>
                      </a:pPr>
                      <a:endParaRPr lang="en-US" sz="2000" dirty="0"/>
                    </a:p>
                    <a:p>
                      <a:pPr marL="66675" marR="0" algn="ctr">
                        <a:lnSpc>
                          <a:spcPts val="1375"/>
                        </a:lnSpc>
                        <a:spcBef>
                          <a:spcPts val="0"/>
                        </a:spcBef>
                        <a:spcAft>
                          <a:spcPts val="0"/>
                        </a:spcAft>
                      </a:pPr>
                      <a:r>
                        <a:rPr lang="en-US" sz="2000" dirty="0"/>
                        <a:t>Natural Language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66675" marR="0" algn="ctr">
                        <a:lnSpc>
                          <a:spcPts val="1375"/>
                        </a:lnSpc>
                        <a:spcBef>
                          <a:spcPts val="0"/>
                        </a:spcBef>
                        <a:spcAft>
                          <a:spcPts val="0"/>
                        </a:spcAft>
                      </a:pPr>
                      <a:endParaRPr lang="en-US" sz="2000" dirty="0"/>
                    </a:p>
                    <a:p>
                      <a:pPr marL="66675" marR="0" algn="ctr">
                        <a:lnSpc>
                          <a:spcPts val="1375"/>
                        </a:lnSpc>
                        <a:spcBef>
                          <a:spcPts val="0"/>
                        </a:spcBef>
                        <a:spcAft>
                          <a:spcPts val="0"/>
                        </a:spcAft>
                      </a:pPr>
                      <a:r>
                        <a:rPr lang="en-US" sz="2000" dirty="0"/>
                        <a:t>Computer Language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572424671"/>
                  </a:ext>
                </a:extLst>
              </a:tr>
              <a:tr h="500063">
                <a:tc>
                  <a:txBody>
                    <a:bodyPr/>
                    <a:lstStyle/>
                    <a:p>
                      <a:pPr marL="67945"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Ambiguous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marR="0">
                        <a:lnSpc>
                          <a:spcPts val="1365"/>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lnSpc>
                          <a:spcPts val="1365"/>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They</a:t>
                      </a:r>
                      <a:r>
                        <a:rPr lang="en-US" sz="1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ambiguous in nature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marR="0">
                        <a:lnSpc>
                          <a:spcPts val="1365"/>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lnSpc>
                          <a:spcPts val="1365"/>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They</a:t>
                      </a:r>
                      <a:r>
                        <a:rPr lang="en-US" sz="180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design</a:t>
                      </a:r>
                      <a:r>
                        <a:rPr lang="en-US"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 unambiguous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5329752"/>
                  </a:ext>
                </a:extLst>
              </a:tr>
              <a:tr h="1000125">
                <a:tc>
                  <a:txBody>
                    <a:bodyPr/>
                    <a:lstStyle/>
                    <a:p>
                      <a:pPr marL="67945" marR="0" algn="just">
                        <a:lnSpc>
                          <a:spcPct val="15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7945"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Redundancy</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marR="0">
                        <a:lnSpc>
                          <a:spcPts val="135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lnSpc>
                          <a:spcPts val="135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Natural</a:t>
                      </a:r>
                      <a:r>
                        <a:rPr lang="en-US" sz="1800" spc="30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Languages</a:t>
                      </a:r>
                      <a:r>
                        <a:rPr lang="en-US" sz="1800" spc="5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employ</a:t>
                      </a:r>
                      <a:r>
                        <a:rPr lang="en-US" sz="1800" spc="5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lots</a:t>
                      </a:r>
                      <a:r>
                        <a:rPr lang="en-US" sz="1800" spc="5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of</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spcBef>
                          <a:spcPts val="70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redundancy</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marR="0">
                        <a:lnSpc>
                          <a:spcPts val="135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lnSpc>
                          <a:spcPts val="135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Formal</a:t>
                      </a:r>
                      <a:r>
                        <a:rPr lang="en-US" sz="18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languages</a:t>
                      </a:r>
                      <a:r>
                        <a:rPr lang="en-US" sz="18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80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less</a:t>
                      </a:r>
                      <a:r>
                        <a:rPr lang="en-US" sz="180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redundant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7687850"/>
                  </a:ext>
                </a:extLst>
              </a:tr>
              <a:tr h="1002540">
                <a:tc>
                  <a:txBody>
                    <a:bodyPr/>
                    <a:lstStyle/>
                    <a:p>
                      <a:pPr marL="67945" marR="0" algn="just">
                        <a:lnSpc>
                          <a:spcPct val="15000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Literalness</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marR="0">
                        <a:lnSpc>
                          <a:spcPts val="135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lnSpc>
                          <a:spcPts val="135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Natural</a:t>
                      </a:r>
                      <a:r>
                        <a:rPr lang="en-US" sz="1800" spc="1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Languages</a:t>
                      </a:r>
                      <a:r>
                        <a:rPr lang="en-US" sz="1800" spc="10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are</a:t>
                      </a:r>
                      <a:r>
                        <a:rPr lang="en-US" sz="1800"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made</a:t>
                      </a:r>
                      <a:r>
                        <a:rPr lang="en-US" sz="1800" spc="8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of</a:t>
                      </a:r>
                      <a:r>
                        <a:rPr lang="en-US" sz="1800" spc="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idiom</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spcBef>
                          <a:spcPts val="695"/>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metaphor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6675" marR="0">
                        <a:lnSpc>
                          <a:spcPts val="1350"/>
                        </a:lnSpc>
                        <a:spcBef>
                          <a:spcPts val="0"/>
                        </a:spcBef>
                        <a:spcAft>
                          <a:spcPts val="0"/>
                        </a:spcAft>
                      </a:pPr>
                      <a:endParaRPr lang="en-US"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lnSpc>
                          <a:spcPts val="1350"/>
                        </a:lnSpc>
                        <a:spcBef>
                          <a:spcPts val="0"/>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Formal</a:t>
                      </a:r>
                      <a:r>
                        <a:rPr lang="en-US" sz="1800" spc="27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language</a:t>
                      </a:r>
                      <a:r>
                        <a:rPr lang="en-US" sz="1800" spc="56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mean</a:t>
                      </a:r>
                      <a:r>
                        <a:rPr lang="en-US" sz="1800" spc="58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exactly</a:t>
                      </a:r>
                      <a:r>
                        <a:rPr lang="en-US" sz="1800" spc="5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what</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66675" marR="0">
                        <a:spcBef>
                          <a:spcPts val="695"/>
                        </a:spcBef>
                        <a:spcAft>
                          <a:spcPts val="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they</a:t>
                      </a:r>
                      <a:r>
                        <a:rPr lang="en-US" sz="180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want</a:t>
                      </a:r>
                      <a:r>
                        <a:rPr lang="en-US"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to</a:t>
                      </a:r>
                      <a:r>
                        <a:rPr lang="en-US" sz="180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say</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8923277"/>
                  </a:ext>
                </a:extLst>
              </a:tr>
            </a:tbl>
          </a:graphicData>
        </a:graphic>
      </p:graphicFrame>
    </p:spTree>
    <p:extLst>
      <p:ext uri="{BB962C8B-B14F-4D97-AF65-F5344CB8AC3E}">
        <p14:creationId xmlns:p14="http://schemas.microsoft.com/office/powerpoint/2010/main" val="1212634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367CA-4736-6A49-1B61-5B18719B406D}"/>
              </a:ext>
            </a:extLst>
          </p:cNvPr>
          <p:cNvSpPr>
            <a:spLocks noGrp="1"/>
          </p:cNvSpPr>
          <p:nvPr>
            <p:ph type="title"/>
          </p:nvPr>
        </p:nvSpPr>
        <p:spPr>
          <a:xfrm>
            <a:off x="548640" y="284480"/>
            <a:ext cx="10779760" cy="1574800"/>
          </a:xfrm>
        </p:spPr>
        <p:txBody>
          <a:bodyPr/>
          <a:lstStyle/>
          <a:p>
            <a:r>
              <a:rPr lang="en-US" dirty="0">
                <a:solidFill>
                  <a:srgbClr val="FF0000"/>
                </a:solidFill>
              </a:rPr>
              <a:t>Definition: </a:t>
            </a:r>
          </a:p>
        </p:txBody>
      </p:sp>
      <p:sp>
        <p:nvSpPr>
          <p:cNvPr id="3" name="Content Placeholder 2">
            <a:extLst>
              <a:ext uri="{FF2B5EF4-FFF2-40B4-BE49-F238E27FC236}">
                <a16:creationId xmlns:a16="http://schemas.microsoft.com/office/drawing/2014/main" id="{9FF6058A-5CDC-7370-8462-CF6B1B87ACAC}"/>
              </a:ext>
            </a:extLst>
          </p:cNvPr>
          <p:cNvSpPr>
            <a:spLocks noGrp="1"/>
          </p:cNvSpPr>
          <p:nvPr>
            <p:ph idx="1"/>
          </p:nvPr>
        </p:nvSpPr>
        <p:spPr>
          <a:xfrm>
            <a:off x="548640" y="1371600"/>
            <a:ext cx="11043920" cy="5201920"/>
          </a:xfrm>
        </p:spPr>
        <p:txBody>
          <a:bodyPr/>
          <a:lstStyle/>
          <a:p>
            <a:pPr marL="0" indent="0" algn="just">
              <a:buNone/>
            </a:pPr>
            <a:r>
              <a:rPr lang="en-US" dirty="0">
                <a:solidFill>
                  <a:srgbClr val="FF0000"/>
                </a:solidFill>
              </a:rPr>
              <a:t>Natural Language Processing (NLP) </a:t>
            </a:r>
          </a:p>
          <a:p>
            <a:pPr lvl="1" algn="just"/>
            <a:r>
              <a:rPr lang="en-US" dirty="0">
                <a:latin typeface="Times New Roman" panose="02020603050405020304" pitchFamily="18" charset="0"/>
                <a:cs typeface="Times New Roman" panose="02020603050405020304" pitchFamily="18" charset="0"/>
              </a:rPr>
              <a:t>Is defined as the branch of Artificial Intelligence that provides computers with the capability of understanding text and spoken words in the same way a human being can. </a:t>
            </a:r>
          </a:p>
          <a:p>
            <a:pPr lvl="1" algn="just"/>
            <a:r>
              <a:rPr lang="en-US" dirty="0">
                <a:latin typeface="Times New Roman" panose="02020603050405020304" pitchFamily="18" charset="0"/>
                <a:cs typeface="Times New Roman" panose="02020603050405020304" pitchFamily="18" charset="0"/>
              </a:rPr>
              <a:t>It incorporates machine learning models, statistics,  and deep learning models  in to computational linguistics i.e.,</a:t>
            </a:r>
          </a:p>
          <a:p>
            <a:pPr lvl="1" algn="just"/>
            <a:r>
              <a:rPr lang="en-US" dirty="0">
                <a:latin typeface="Times New Roman" panose="02020603050405020304" pitchFamily="18" charset="0"/>
                <a:cs typeface="Times New Roman" panose="02020603050405020304" pitchFamily="18" charset="0"/>
              </a:rPr>
              <a:t>Rule-based modeling of human language to allow computers to understand text, spoken words and understands human language, intent, and sentiment</a:t>
            </a:r>
          </a:p>
          <a:p>
            <a:pPr lvl="1" algn="just"/>
            <a:r>
              <a:rPr lang="en-US" dirty="0">
                <a:latin typeface="Times New Roman" panose="02020603050405020304" pitchFamily="18" charset="0"/>
                <a:cs typeface="Times New Roman" panose="02020603050405020304" pitchFamily="18" charset="0"/>
              </a:rPr>
              <a:t>Natural Language Processing or NLP refers to the branch of Artificial Intelligence that gives the machines the ability to read, understand and derive meaning from human languages.</a:t>
            </a:r>
          </a:p>
          <a:p>
            <a:pPr lvl="1" algn="just"/>
            <a:r>
              <a:rPr lang="en-US" dirty="0">
                <a:latin typeface="Times New Roman" panose="02020603050405020304" pitchFamily="18" charset="0"/>
                <a:cs typeface="Times New Roman" panose="02020603050405020304" pitchFamily="18" charset="0"/>
              </a:rPr>
              <a:t>NLP combines the field of linguistics and computer science to decipher language structure and guidelines and to make models which can comprehend, break down and separate significant details from text and speech. </a:t>
            </a:r>
          </a:p>
        </p:txBody>
      </p:sp>
    </p:spTree>
    <p:extLst>
      <p:ext uri="{BB962C8B-B14F-4D97-AF65-F5344CB8AC3E}">
        <p14:creationId xmlns:p14="http://schemas.microsoft.com/office/powerpoint/2010/main" val="1223627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FC1C6-1572-5647-75AF-35F893C4BC7C}"/>
              </a:ext>
            </a:extLst>
          </p:cNvPr>
          <p:cNvSpPr>
            <a:spLocks noGrp="1"/>
          </p:cNvSpPr>
          <p:nvPr>
            <p:ph type="title"/>
          </p:nvPr>
        </p:nvSpPr>
        <p:spPr>
          <a:xfrm>
            <a:off x="838200" y="365126"/>
            <a:ext cx="10515600" cy="654050"/>
          </a:xfrm>
        </p:spPr>
        <p:txBody>
          <a:bodyPr>
            <a:normAutofit fontScale="90000"/>
          </a:bodyPr>
          <a:lstStyle/>
          <a:p>
            <a:br>
              <a:rPr lang="en-US" dirty="0"/>
            </a:br>
            <a:r>
              <a:rPr lang="en-US" dirty="0">
                <a:solidFill>
                  <a:srgbClr val="FF0000"/>
                </a:solidFill>
              </a:rPr>
              <a:t>Advantages of NLP</a:t>
            </a:r>
            <a:br>
              <a:rPr lang="en-US" dirty="0"/>
            </a:br>
            <a:endParaRPr lang="en-US" dirty="0"/>
          </a:p>
        </p:txBody>
      </p:sp>
      <p:sp>
        <p:nvSpPr>
          <p:cNvPr id="3" name="Content Placeholder 2">
            <a:extLst>
              <a:ext uri="{FF2B5EF4-FFF2-40B4-BE49-F238E27FC236}">
                <a16:creationId xmlns:a16="http://schemas.microsoft.com/office/drawing/2014/main" id="{5EA3D1AC-5AC5-F0FE-6CCF-583AC7F87C85}"/>
              </a:ext>
            </a:extLst>
          </p:cNvPr>
          <p:cNvSpPr>
            <a:spLocks noGrp="1"/>
          </p:cNvSpPr>
          <p:nvPr>
            <p:ph idx="1"/>
          </p:nvPr>
        </p:nvSpPr>
        <p:spPr>
          <a:xfrm>
            <a:off x="619124" y="1019176"/>
            <a:ext cx="10925175" cy="5473698"/>
          </a:xfrm>
        </p:spPr>
        <p:txBody>
          <a:bodyPr>
            <a:normAutofit/>
          </a:bodyPr>
          <a:lstStyle/>
          <a:p>
            <a:pPr algn="just"/>
            <a:r>
              <a:rPr lang="en-US" sz="2400" dirty="0">
                <a:latin typeface="Times New Roman" panose="02020603050405020304" pitchFamily="18" charset="0"/>
              </a:rPr>
              <a:t>Users can ask questions about any subject and get a direct response within seconds. NLP system provides answers to the questions in natural language</a:t>
            </a:r>
          </a:p>
          <a:p>
            <a:pPr algn="just"/>
            <a:r>
              <a:rPr lang="en-US" sz="2400" dirty="0">
                <a:latin typeface="Times New Roman" panose="02020603050405020304" pitchFamily="18" charset="0"/>
              </a:rPr>
              <a:t>NLP system offers exact answers to the questions, no unnecessary or unwanted information</a:t>
            </a:r>
          </a:p>
          <a:p>
            <a:pPr algn="just"/>
            <a:r>
              <a:rPr lang="en-US" sz="2400" dirty="0">
                <a:latin typeface="Times New Roman" panose="02020603050405020304" pitchFamily="18" charset="0"/>
              </a:rPr>
              <a:t>The accuracy of the answers increases with the amount of relevant information provided in the question.</a:t>
            </a:r>
          </a:p>
          <a:p>
            <a:pPr algn="just"/>
            <a:r>
              <a:rPr lang="en-US" sz="2400" dirty="0">
                <a:latin typeface="Times New Roman" panose="02020603050405020304" pitchFamily="18" charset="0"/>
              </a:rPr>
              <a:t>NLP process helps computers communicate with humans in their language and scales other language-related tasks</a:t>
            </a:r>
          </a:p>
          <a:p>
            <a:pPr algn="just"/>
            <a:r>
              <a:rPr lang="en-US" sz="2400" dirty="0">
                <a:latin typeface="Times New Roman" panose="02020603050405020304" pitchFamily="18" charset="0"/>
              </a:rPr>
              <a:t>Allows you to perform more language-based data compares to a human being without fatigue and in an unbiased and consistent way.</a:t>
            </a:r>
          </a:p>
          <a:p>
            <a:pPr algn="just"/>
            <a:r>
              <a:rPr lang="en-US" sz="2400" dirty="0">
                <a:latin typeface="Times New Roman" panose="02020603050405020304" pitchFamily="18" charset="0"/>
              </a:rPr>
              <a:t>Structuring a highly unstructured data source</a:t>
            </a:r>
          </a:p>
          <a:p>
            <a:endParaRPr lang="en-US" dirty="0"/>
          </a:p>
        </p:txBody>
      </p:sp>
    </p:spTree>
    <p:extLst>
      <p:ext uri="{BB962C8B-B14F-4D97-AF65-F5344CB8AC3E}">
        <p14:creationId xmlns:p14="http://schemas.microsoft.com/office/powerpoint/2010/main" val="2796017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9E6E5-740D-DE2A-2E96-891F86772951}"/>
              </a:ext>
            </a:extLst>
          </p:cNvPr>
          <p:cNvSpPr>
            <a:spLocks noGrp="1"/>
          </p:cNvSpPr>
          <p:nvPr>
            <p:ph type="title"/>
          </p:nvPr>
        </p:nvSpPr>
        <p:spPr>
          <a:xfrm>
            <a:off x="838200" y="365126"/>
            <a:ext cx="10515600" cy="768350"/>
          </a:xfrm>
        </p:spPr>
        <p:txBody>
          <a:bodyPr>
            <a:normAutofit fontScale="90000"/>
          </a:bodyPr>
          <a:lstStyle/>
          <a:p>
            <a:br>
              <a:rPr lang="en-US" dirty="0"/>
            </a:br>
            <a:r>
              <a:rPr lang="en-US" dirty="0">
                <a:solidFill>
                  <a:srgbClr val="FF0000"/>
                </a:solidFill>
              </a:rPr>
              <a:t>Disadvantages of NLP</a:t>
            </a:r>
            <a:br>
              <a:rPr lang="en-US" dirty="0"/>
            </a:br>
            <a:endParaRPr lang="en-US" dirty="0"/>
          </a:p>
        </p:txBody>
      </p:sp>
      <p:sp>
        <p:nvSpPr>
          <p:cNvPr id="3" name="Content Placeholder 2">
            <a:extLst>
              <a:ext uri="{FF2B5EF4-FFF2-40B4-BE49-F238E27FC236}">
                <a16:creationId xmlns:a16="http://schemas.microsoft.com/office/drawing/2014/main" id="{1182AC2C-3EEB-275B-76F4-0CA8B9A2A07A}"/>
              </a:ext>
            </a:extLst>
          </p:cNvPr>
          <p:cNvSpPr>
            <a:spLocks noGrp="1"/>
          </p:cNvSpPr>
          <p:nvPr>
            <p:ph idx="1"/>
          </p:nvPr>
        </p:nvSpPr>
        <p:spPr>
          <a:xfrm>
            <a:off x="838200" y="1343025"/>
            <a:ext cx="10515600" cy="4833938"/>
          </a:xfrm>
        </p:spPr>
        <p:txBody>
          <a:bodyPr/>
          <a:lstStyle/>
          <a:p>
            <a:pPr algn="just"/>
            <a:r>
              <a:rPr lang="en-US" sz="2400" dirty="0">
                <a:latin typeface="Times New Roman" panose="02020603050405020304" pitchFamily="18" charset="0"/>
              </a:rPr>
              <a:t>Complex Query Language- the system may not be able to provide the correct answer it the question that is poorly worded or ambiguous.</a:t>
            </a:r>
          </a:p>
          <a:p>
            <a:pPr algn="just"/>
            <a:r>
              <a:rPr lang="en-US" sz="2400" dirty="0">
                <a:latin typeface="Times New Roman" panose="02020603050405020304" pitchFamily="18" charset="0"/>
              </a:rPr>
              <a:t>The system is built for a single and specific task only; it is unable to adapt to new domains and problems because of limited functions.</a:t>
            </a:r>
          </a:p>
          <a:p>
            <a:pPr algn="just"/>
            <a:r>
              <a:rPr lang="en-US" sz="2400" dirty="0">
                <a:latin typeface="Times New Roman" panose="02020603050405020304" pitchFamily="18" charset="0"/>
              </a:rPr>
              <a:t> NLP system doesn‘t have a user interface which lacks features that allow users to further interact with the system</a:t>
            </a:r>
          </a:p>
          <a:p>
            <a:endParaRPr lang="en-US" dirty="0"/>
          </a:p>
        </p:txBody>
      </p:sp>
    </p:spTree>
    <p:extLst>
      <p:ext uri="{BB962C8B-B14F-4D97-AF65-F5344CB8AC3E}">
        <p14:creationId xmlns:p14="http://schemas.microsoft.com/office/powerpoint/2010/main" val="2797998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ADD1C-EBBE-A579-76E0-014BF54E1EB0}"/>
              </a:ext>
            </a:extLst>
          </p:cNvPr>
          <p:cNvSpPr>
            <a:spLocks noGrp="1"/>
          </p:cNvSpPr>
          <p:nvPr>
            <p:ph type="title"/>
          </p:nvPr>
        </p:nvSpPr>
        <p:spPr/>
        <p:txBody>
          <a:bodyPr/>
          <a:lstStyle/>
          <a:p>
            <a:r>
              <a:rPr lang="en-US" dirty="0">
                <a:solidFill>
                  <a:srgbClr val="FF0000"/>
                </a:solidFill>
              </a:rPr>
              <a:t>Computer vision and Image processing </a:t>
            </a:r>
            <a:br>
              <a:rPr lang="en-US" dirty="0"/>
            </a:br>
            <a:endParaRPr lang="en-US" dirty="0"/>
          </a:p>
        </p:txBody>
      </p:sp>
      <p:sp>
        <p:nvSpPr>
          <p:cNvPr id="3" name="Content Placeholder 2">
            <a:extLst>
              <a:ext uri="{FF2B5EF4-FFF2-40B4-BE49-F238E27FC236}">
                <a16:creationId xmlns:a16="http://schemas.microsoft.com/office/drawing/2014/main" id="{0FEEE94D-1520-5DC9-AC29-065DA556BBFB}"/>
              </a:ext>
            </a:extLst>
          </p:cNvPr>
          <p:cNvSpPr>
            <a:spLocks noGrp="1"/>
          </p:cNvSpPr>
          <p:nvPr>
            <p:ph idx="1"/>
          </p:nvPr>
        </p:nvSpPr>
        <p:spPr>
          <a:xfrm>
            <a:off x="838200" y="1162050"/>
            <a:ext cx="10515600" cy="5400675"/>
          </a:xfrm>
        </p:spPr>
        <p:txBody>
          <a:bodyPr/>
          <a:lstStyle/>
          <a:p>
            <a:pPr algn="just"/>
            <a:r>
              <a:rPr lang="en-US" sz="2400" dirty="0">
                <a:latin typeface="Times New Roman" panose="02020603050405020304" pitchFamily="18" charset="0"/>
              </a:rPr>
              <a:t>It is the subfields of artificial intelligence.</a:t>
            </a:r>
          </a:p>
          <a:p>
            <a:pPr algn="just"/>
            <a:r>
              <a:rPr lang="en-US" sz="2400" dirty="0">
                <a:latin typeface="Times New Roman" panose="02020603050405020304" pitchFamily="18" charset="0"/>
              </a:rPr>
              <a:t>Computer vision involves acquiring, processing, analyzing, and interpreting visual data such as images and videos. </a:t>
            </a:r>
          </a:p>
          <a:p>
            <a:pPr algn="just"/>
            <a:r>
              <a:rPr lang="en-US" sz="2400" dirty="0">
                <a:latin typeface="Times New Roman" panose="02020603050405020304" pitchFamily="18" charset="0"/>
              </a:rPr>
              <a:t>It enables computer systems to "see" and understand the world around them. </a:t>
            </a:r>
          </a:p>
          <a:p>
            <a:pPr algn="just"/>
            <a:r>
              <a:rPr lang="en-US" sz="2400" dirty="0">
                <a:latin typeface="Times New Roman" panose="02020603050405020304" pitchFamily="18" charset="0"/>
              </a:rPr>
              <a:t>Computer vision tasks include object classification, object identification/detection, object verification, object landmark detection, image segmentation, and object recognition. </a:t>
            </a:r>
          </a:p>
          <a:p>
            <a:pPr algn="just"/>
            <a:r>
              <a:rPr lang="en-US" sz="2400" dirty="0">
                <a:latin typeface="Times New Roman" panose="02020603050405020304" pitchFamily="18" charset="0"/>
              </a:rPr>
              <a:t>Computer vision finds applications in various industries such as facial recognition, healthcare, self-driving vehicles, retail, and surveillance.</a:t>
            </a:r>
          </a:p>
          <a:p>
            <a:pPr algn="just"/>
            <a:endParaRPr lang="en-US" sz="2400" dirty="0">
              <a:latin typeface="Times New Roman" panose="02020603050405020304" pitchFamily="18" charset="0"/>
            </a:endParaRPr>
          </a:p>
          <a:p>
            <a:endParaRPr lang="en-US" dirty="0"/>
          </a:p>
        </p:txBody>
      </p:sp>
    </p:spTree>
    <p:extLst>
      <p:ext uri="{BB962C8B-B14F-4D97-AF65-F5344CB8AC3E}">
        <p14:creationId xmlns:p14="http://schemas.microsoft.com/office/powerpoint/2010/main" val="42690148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4384B-FF54-287A-3527-FE15D199B0A3}"/>
              </a:ext>
            </a:extLst>
          </p:cNvPr>
          <p:cNvSpPr>
            <a:spLocks noGrp="1"/>
          </p:cNvSpPr>
          <p:nvPr>
            <p:ph type="title"/>
          </p:nvPr>
        </p:nvSpPr>
        <p:spPr>
          <a:xfrm>
            <a:off x="838200" y="365126"/>
            <a:ext cx="10515600" cy="444500"/>
          </a:xfrm>
        </p:spPr>
        <p:txBody>
          <a:bodyPr>
            <a:normAutofit fontScale="90000"/>
          </a:bodyPr>
          <a:lstStyle/>
          <a:p>
            <a:pPr algn="r"/>
            <a:r>
              <a:rPr lang="en-US" dirty="0">
                <a:solidFill>
                  <a:srgbClr val="FF0000"/>
                </a:solidFill>
              </a:rPr>
              <a:t>Cont’d </a:t>
            </a:r>
          </a:p>
        </p:txBody>
      </p:sp>
      <p:sp>
        <p:nvSpPr>
          <p:cNvPr id="3" name="Content Placeholder 2">
            <a:extLst>
              <a:ext uri="{FF2B5EF4-FFF2-40B4-BE49-F238E27FC236}">
                <a16:creationId xmlns:a16="http://schemas.microsoft.com/office/drawing/2014/main" id="{97303740-BE86-A9F5-E53F-1E0D9EF3AFEB}"/>
              </a:ext>
            </a:extLst>
          </p:cNvPr>
          <p:cNvSpPr>
            <a:spLocks noGrp="1"/>
          </p:cNvSpPr>
          <p:nvPr>
            <p:ph idx="1"/>
          </p:nvPr>
        </p:nvSpPr>
        <p:spPr>
          <a:xfrm>
            <a:off x="838200" y="904874"/>
            <a:ext cx="10515600" cy="5587999"/>
          </a:xfrm>
        </p:spPr>
        <p:txBody>
          <a:bodyPr/>
          <a:lstStyle/>
          <a:p>
            <a:r>
              <a:rPr lang="en-US" sz="2400" dirty="0">
                <a:latin typeface="Times New Roman" panose="02020603050405020304" pitchFamily="18" charset="0"/>
                <a:cs typeface="Times New Roman" panose="02020603050405020304" pitchFamily="18" charset="0"/>
              </a:rPr>
              <a:t>Image processing, on the other hand, involves manipulating and enhancing digital images using computer algorithms. </a:t>
            </a:r>
          </a:p>
          <a:p>
            <a:r>
              <a:rPr lang="en-US" sz="2400" dirty="0">
                <a:latin typeface="Times New Roman" panose="02020603050405020304" pitchFamily="18" charset="0"/>
                <a:cs typeface="Times New Roman" panose="02020603050405020304" pitchFamily="18" charset="0"/>
              </a:rPr>
              <a:t>It serves purposes like visualization, image sharpening and restoration, image retrieval, object measurement, and pattern recognition. </a:t>
            </a:r>
          </a:p>
          <a:p>
            <a:r>
              <a:rPr lang="en-US" sz="2400" dirty="0">
                <a:latin typeface="Times New Roman" panose="02020603050405020304" pitchFamily="18" charset="0"/>
                <a:cs typeface="Times New Roman" panose="02020603050405020304" pitchFamily="18" charset="0"/>
              </a:rPr>
              <a:t>Image processing includes stages such as  image acquisition, image enhancement, image restoration, color image processing, and image compression/decompression.</a:t>
            </a:r>
          </a:p>
          <a:p>
            <a:r>
              <a:rPr lang="en-US" sz="2400" dirty="0">
                <a:latin typeface="Times New Roman" panose="02020603050405020304" pitchFamily="18" charset="0"/>
                <a:cs typeface="Times New Roman" panose="02020603050405020304" pitchFamily="18" charset="0"/>
              </a:rPr>
              <a:t>Both computer vision and image processing rely on artificial intelligence techniques and play significant roles in various fields, improving efficiency, accuracy, and automation.</a:t>
            </a:r>
          </a:p>
          <a:p>
            <a:endParaRPr lang="en-US" dirty="0"/>
          </a:p>
        </p:txBody>
      </p:sp>
    </p:spTree>
    <p:extLst>
      <p:ext uri="{BB962C8B-B14F-4D97-AF65-F5344CB8AC3E}">
        <p14:creationId xmlns:p14="http://schemas.microsoft.com/office/powerpoint/2010/main" val="41095214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43625-3332-6A71-7490-4F0128DA8432}"/>
              </a:ext>
            </a:extLst>
          </p:cNvPr>
          <p:cNvSpPr>
            <a:spLocks noGrp="1"/>
          </p:cNvSpPr>
          <p:nvPr>
            <p:ph type="title"/>
          </p:nvPr>
        </p:nvSpPr>
        <p:spPr>
          <a:xfrm>
            <a:off x="838200" y="365125"/>
            <a:ext cx="10515600" cy="758825"/>
          </a:xfrm>
        </p:spPr>
        <p:txBody>
          <a:bodyPr/>
          <a:lstStyle/>
          <a:p>
            <a:pPr algn="r"/>
            <a:r>
              <a:rPr lang="en-US" dirty="0">
                <a:solidFill>
                  <a:srgbClr val="FF0000"/>
                </a:solidFill>
              </a:rPr>
              <a:t>Cont’d </a:t>
            </a:r>
          </a:p>
        </p:txBody>
      </p:sp>
      <p:sp>
        <p:nvSpPr>
          <p:cNvPr id="3" name="Content Placeholder 2">
            <a:extLst>
              <a:ext uri="{FF2B5EF4-FFF2-40B4-BE49-F238E27FC236}">
                <a16:creationId xmlns:a16="http://schemas.microsoft.com/office/drawing/2014/main" id="{BFE839A7-9805-0720-4264-32548FD4BD14}"/>
              </a:ext>
            </a:extLst>
          </p:cNvPr>
          <p:cNvSpPr>
            <a:spLocks noGrp="1"/>
          </p:cNvSpPr>
          <p:nvPr>
            <p:ph idx="1"/>
          </p:nvPr>
        </p:nvSpPr>
        <p:spPr>
          <a:xfrm>
            <a:off x="838200" y="1019175"/>
            <a:ext cx="10515600" cy="5762625"/>
          </a:xfrm>
        </p:spPr>
        <p:txBody>
          <a:bodyPr>
            <a:normAutofit fontScale="70000" lnSpcReduction="20000"/>
          </a:bodyPr>
          <a:lstStyle/>
          <a:p>
            <a:pPr algn="just">
              <a:lnSpc>
                <a:spcPct val="170000"/>
              </a:lnSpc>
              <a:buFont typeface="Wingdings" panose="05000000000000000000" pitchFamily="2" charset="2"/>
              <a:buChar char="§"/>
            </a:pPr>
            <a:r>
              <a:rPr lang="en-US" sz="2400" dirty="0">
                <a:solidFill>
                  <a:srgbClr val="FF0000"/>
                </a:solidFill>
                <a:latin typeface="Times New Roman" panose="02020603050405020304" pitchFamily="18" charset="0"/>
                <a:cs typeface="Times New Roman" panose="02020603050405020304" pitchFamily="18" charset="0"/>
              </a:rPr>
              <a:t>Computer vision </a:t>
            </a:r>
            <a:r>
              <a:rPr lang="en-US" sz="2400" dirty="0">
                <a:latin typeface="Times New Roman" panose="02020603050405020304" pitchFamily="18" charset="0"/>
                <a:cs typeface="Times New Roman" panose="02020603050405020304" pitchFamily="18" charset="0"/>
              </a:rPr>
              <a:t>is a subfield of artificial intelligence that deals with acquiring, processing, analyzing, and making </a:t>
            </a:r>
          </a:p>
          <a:p>
            <a:pPr marL="0" indent="0" algn="just">
              <a:lnSpc>
                <a:spcPct val="170000"/>
              </a:lnSpc>
              <a:buNone/>
            </a:pPr>
            <a:r>
              <a:rPr lang="en-US" sz="2400" dirty="0">
                <a:latin typeface="Times New Roman" panose="02020603050405020304" pitchFamily="18" charset="0"/>
                <a:cs typeface="Times New Roman" panose="02020603050405020304" pitchFamily="18" charset="0"/>
              </a:rPr>
              <a:t>     sense of visual data such as digital images and videos. </a:t>
            </a:r>
          </a:p>
          <a:p>
            <a:pPr algn="just">
              <a:lnSpc>
                <a:spcPct val="170000"/>
              </a:lnSpc>
              <a:buFont typeface="Wingdings" panose="05000000000000000000" pitchFamily="2" charset="2"/>
              <a:buChar char="§"/>
            </a:pPr>
            <a:r>
              <a:rPr lang="en-US" sz="2400" dirty="0">
                <a:solidFill>
                  <a:srgbClr val="FF0000"/>
                </a:solidFill>
                <a:effectLst/>
                <a:latin typeface="Times New Roman" panose="02020603050405020304" pitchFamily="18" charset="0"/>
                <a:ea typeface="Times New Roman" panose="02020603050405020304" pitchFamily="18" charset="0"/>
              </a:rPr>
              <a:t>Computer vision </a:t>
            </a:r>
            <a:r>
              <a:rPr lang="en-US" sz="2400" dirty="0">
                <a:effectLst/>
                <a:latin typeface="Times New Roman" panose="02020603050405020304" pitchFamily="18" charset="0"/>
                <a:ea typeface="Times New Roman" panose="02020603050405020304" pitchFamily="18" charset="0"/>
              </a:rPr>
              <a:t>is one of the most important fields of artificial intelligence (AI) and computer</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science engineering that makes computer systems capable of extracting meaningful information</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from visual data like videos and images. </a:t>
            </a:r>
          </a:p>
          <a:p>
            <a:pPr algn="just">
              <a:lnSpc>
                <a:spcPct val="170000"/>
              </a:lnSpc>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It is one of the most compelling types of artificial intelligence that we regularly implement in our daily routines.</a:t>
            </a:r>
            <a:r>
              <a:rPr lang="en-US" sz="2400" dirty="0">
                <a:effectLst/>
                <a:latin typeface="Times New Roman" panose="02020603050405020304" pitchFamily="18" charset="0"/>
                <a:ea typeface="Times New Roman" panose="02020603050405020304" pitchFamily="18" charset="0"/>
              </a:rPr>
              <a:t> Computer vision helps to understand the complexity of the human vision system and trains</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computer systems to interpret and gain a high-level understanding of digital images or videos</a:t>
            </a:r>
          </a:p>
          <a:p>
            <a:pPr algn="just">
              <a:lnSpc>
                <a:spcPct val="170000"/>
              </a:lnSpc>
              <a:buFont typeface="Wingdings" panose="05000000000000000000" pitchFamily="2" charset="2"/>
              <a:buChar char="§"/>
            </a:pPr>
            <a:r>
              <a:rPr lang="en-US" sz="2400" dirty="0">
                <a:latin typeface="Times New Roman" panose="02020603050405020304" pitchFamily="18" charset="0"/>
                <a:ea typeface="Times New Roman" panose="02020603050405020304" pitchFamily="18" charset="0"/>
              </a:rPr>
              <a:t>It </a:t>
            </a:r>
            <a:r>
              <a:rPr lang="en-US" sz="2400" dirty="0">
                <a:effectLst/>
                <a:latin typeface="Times New Roman" panose="02020603050405020304" pitchFamily="18" charset="0"/>
                <a:ea typeface="Times New Roman" panose="02020603050405020304" pitchFamily="18" charset="0"/>
              </a:rPr>
              <a:t> also helps to take appropriate actions and</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make</a:t>
            </a:r>
            <a:r>
              <a:rPr lang="en-US" sz="2400" spc="-1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recommendations</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based on the extracted information.</a:t>
            </a:r>
          </a:p>
          <a:p>
            <a:pPr algn="just">
              <a:lnSpc>
                <a:spcPct val="170000"/>
              </a:lnSpc>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rPr>
              <a:t>In</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 early days, developing a machine system having human-like intelligence was just a dream,</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but with the advancement of artificial intelligence and machine learning, it also became possible.</a:t>
            </a:r>
            <a:r>
              <a:rPr lang="en-US" sz="2400" spc="-28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Similarly, such intelligent systems have been developed that can "see" and interpret the world</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around</a:t>
            </a:r>
            <a:r>
              <a:rPr lang="en-US" sz="2400" spc="-1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them,</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similar</a:t>
            </a:r>
            <a:r>
              <a:rPr lang="en-US" sz="2400" spc="-1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to</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human</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eyes.</a:t>
            </a:r>
            <a:r>
              <a:rPr lang="en-US" sz="2400" spc="-30" dirty="0">
                <a:effectLst/>
                <a:latin typeface="Times New Roman" panose="02020603050405020304" pitchFamily="18" charset="0"/>
                <a:ea typeface="Times New Roman" panose="02020603050405020304" pitchFamily="18" charset="0"/>
              </a:rPr>
              <a:t> </a:t>
            </a:r>
          </a:p>
          <a:p>
            <a:pPr algn="just">
              <a:lnSpc>
                <a:spcPct val="170000"/>
              </a:lnSpc>
              <a:buFont typeface="Wingdings" panose="05000000000000000000" pitchFamily="2" charset="2"/>
              <a:buChar char="§"/>
            </a:pPr>
            <a:r>
              <a:rPr lang="en-US" sz="2400" dirty="0">
                <a:effectLst/>
                <a:latin typeface="Times New Roman" panose="02020603050405020304" pitchFamily="18" charset="0"/>
                <a:ea typeface="Times New Roman" panose="02020603050405020304" pitchFamily="18" charset="0"/>
              </a:rPr>
              <a:t>The</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fiction</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of</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yesterday</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has</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become</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fact</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of</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today.</a:t>
            </a:r>
          </a:p>
          <a:p>
            <a:pPr algn="just">
              <a:lnSpc>
                <a:spcPct val="170000"/>
              </a:lnSpc>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16333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F4E88-0E7D-3054-42A4-A0EFC37B405F}"/>
              </a:ext>
            </a:extLst>
          </p:cNvPr>
          <p:cNvSpPr>
            <a:spLocks noGrp="1"/>
          </p:cNvSpPr>
          <p:nvPr>
            <p:ph type="title"/>
          </p:nvPr>
        </p:nvSpPr>
        <p:spPr>
          <a:xfrm>
            <a:off x="1133475" y="600075"/>
            <a:ext cx="10515600" cy="542925"/>
          </a:xfrm>
        </p:spPr>
        <p:txBody>
          <a:bodyPr>
            <a:normAutofit fontScale="90000"/>
          </a:bodyPr>
          <a:lstStyle/>
          <a:p>
            <a:br>
              <a:rPr lang="en-US" dirty="0"/>
            </a:br>
            <a:r>
              <a:rPr lang="en-US" dirty="0">
                <a:solidFill>
                  <a:srgbClr val="FF0000"/>
                </a:solidFill>
              </a:rPr>
              <a:t>How does Computer Vision Work?</a:t>
            </a:r>
            <a:br>
              <a:rPr lang="en-US" dirty="0"/>
            </a:br>
            <a:endParaRPr lang="en-US" dirty="0"/>
          </a:p>
        </p:txBody>
      </p:sp>
      <p:sp>
        <p:nvSpPr>
          <p:cNvPr id="3" name="Content Placeholder 2">
            <a:extLst>
              <a:ext uri="{FF2B5EF4-FFF2-40B4-BE49-F238E27FC236}">
                <a16:creationId xmlns:a16="http://schemas.microsoft.com/office/drawing/2014/main" id="{EC97C391-2F21-3E55-C088-AD32C451D15E}"/>
              </a:ext>
            </a:extLst>
          </p:cNvPr>
          <p:cNvSpPr>
            <a:spLocks noGrp="1"/>
          </p:cNvSpPr>
          <p:nvPr>
            <p:ph idx="1"/>
          </p:nvPr>
        </p:nvSpPr>
        <p:spPr>
          <a:xfrm>
            <a:off x="838200" y="1409700"/>
            <a:ext cx="10515600" cy="5377180"/>
          </a:xfrm>
        </p:spPr>
        <p:txBody>
          <a:bodyPr/>
          <a:lstStyle/>
          <a:p>
            <a:r>
              <a:rPr lang="en-US" sz="2400" dirty="0">
                <a:latin typeface="Times New Roman" panose="02020603050405020304" pitchFamily="18" charset="0"/>
                <a:cs typeface="Times New Roman" panose="02020603050405020304" pitchFamily="18" charset="0"/>
              </a:rPr>
              <a:t>Computer vision is a technique that extracts information from visual data, such as images and videos. </a:t>
            </a:r>
          </a:p>
          <a:p>
            <a:r>
              <a:rPr lang="en-US" sz="2400" dirty="0">
                <a:latin typeface="Times New Roman" panose="02020603050405020304" pitchFamily="18" charset="0"/>
                <a:cs typeface="Times New Roman" panose="02020603050405020304" pitchFamily="18" charset="0"/>
              </a:rPr>
              <a:t>Although computer vision works similarly to human eyes with brain work, this is probably one of the biggest open questions for IT professionals: </a:t>
            </a:r>
          </a:p>
          <a:p>
            <a:r>
              <a:rPr lang="en-US" sz="2400" dirty="0">
                <a:latin typeface="Times New Roman" panose="02020603050405020304" pitchFamily="18" charset="0"/>
                <a:cs typeface="Times New Roman" panose="02020603050405020304" pitchFamily="18" charset="0"/>
              </a:rPr>
              <a:t>How does the human brain operate and solve visual object recognition?</a:t>
            </a:r>
          </a:p>
          <a:p>
            <a:endParaRPr lang="en-US" dirty="0"/>
          </a:p>
        </p:txBody>
      </p:sp>
      <p:pic>
        <p:nvPicPr>
          <p:cNvPr id="4" name="Picture 3">
            <a:extLst>
              <a:ext uri="{FF2B5EF4-FFF2-40B4-BE49-F238E27FC236}">
                <a16:creationId xmlns:a16="http://schemas.microsoft.com/office/drawing/2014/main" id="{2E1A0B22-A895-8390-452B-F754293BA90F}"/>
              </a:ext>
            </a:extLst>
          </p:cNvPr>
          <p:cNvPicPr>
            <a:picLocks noChangeAspect="1"/>
          </p:cNvPicPr>
          <p:nvPr/>
        </p:nvPicPr>
        <p:blipFill>
          <a:blip r:embed="rId2"/>
          <a:stretch>
            <a:fillRect/>
          </a:stretch>
        </p:blipFill>
        <p:spPr>
          <a:xfrm>
            <a:off x="2409825" y="3429000"/>
            <a:ext cx="7172325" cy="3124686"/>
          </a:xfrm>
          <a:prstGeom prst="rect">
            <a:avLst/>
          </a:prstGeom>
        </p:spPr>
      </p:pic>
    </p:spTree>
    <p:extLst>
      <p:ext uri="{BB962C8B-B14F-4D97-AF65-F5344CB8AC3E}">
        <p14:creationId xmlns:p14="http://schemas.microsoft.com/office/powerpoint/2010/main" val="26424490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BD385-F358-6102-F411-1AC6A9FC8EF8}"/>
              </a:ext>
            </a:extLst>
          </p:cNvPr>
          <p:cNvSpPr>
            <a:spLocks noGrp="1"/>
          </p:cNvSpPr>
          <p:nvPr>
            <p:ph type="title"/>
          </p:nvPr>
        </p:nvSpPr>
        <p:spPr>
          <a:xfrm>
            <a:off x="838200" y="365125"/>
            <a:ext cx="10515600" cy="911225"/>
          </a:xfrm>
        </p:spPr>
        <p:txBody>
          <a:bodyPr>
            <a:normAutofit fontScale="90000"/>
          </a:bodyPr>
          <a:lstStyle/>
          <a:p>
            <a:br>
              <a:rPr lang="en-US" b="1" spc="-10" dirty="0">
                <a:latin typeface="Times New Roman" panose="02020603050405020304" pitchFamily="18" charset="0"/>
                <a:ea typeface="Times New Roman" panose="02020603050405020304" pitchFamily="18" charset="0"/>
              </a:rPr>
            </a:br>
            <a:r>
              <a:rPr lang="en-US" b="1" spc="-10" dirty="0">
                <a:solidFill>
                  <a:srgbClr val="FF0000"/>
                </a:solidFill>
                <a:latin typeface="Times New Roman" panose="02020603050405020304" pitchFamily="18" charset="0"/>
                <a:ea typeface="Times New Roman" panose="02020603050405020304" pitchFamily="18" charset="0"/>
              </a:rPr>
              <a:t>Task</a:t>
            </a:r>
            <a:r>
              <a:rPr lang="en-US" b="1" spc="-70" dirty="0">
                <a:solidFill>
                  <a:srgbClr val="FF0000"/>
                </a:solidFill>
                <a:latin typeface="Times New Roman" panose="02020603050405020304" pitchFamily="18" charset="0"/>
                <a:ea typeface="Times New Roman" panose="02020603050405020304" pitchFamily="18" charset="0"/>
              </a:rPr>
              <a:t> </a:t>
            </a:r>
            <a:r>
              <a:rPr lang="en-US" b="1" spc="-10" dirty="0">
                <a:solidFill>
                  <a:srgbClr val="FF0000"/>
                </a:solidFill>
                <a:latin typeface="Times New Roman" panose="02020603050405020304" pitchFamily="18" charset="0"/>
                <a:ea typeface="Times New Roman" panose="02020603050405020304" pitchFamily="18" charset="0"/>
              </a:rPr>
              <a:t>Associated</a:t>
            </a:r>
            <a:r>
              <a:rPr lang="en-US" b="1" dirty="0">
                <a:solidFill>
                  <a:srgbClr val="FF0000"/>
                </a:solidFill>
                <a:latin typeface="Times New Roman" panose="02020603050405020304" pitchFamily="18" charset="0"/>
                <a:ea typeface="Times New Roman" panose="02020603050405020304" pitchFamily="18" charset="0"/>
              </a:rPr>
              <a:t> </a:t>
            </a:r>
            <a:r>
              <a:rPr lang="en-US" b="1" spc="-5" dirty="0">
                <a:solidFill>
                  <a:srgbClr val="FF0000"/>
                </a:solidFill>
                <a:latin typeface="Times New Roman" panose="02020603050405020304" pitchFamily="18" charset="0"/>
                <a:ea typeface="Times New Roman" panose="02020603050405020304" pitchFamily="18" charset="0"/>
              </a:rPr>
              <a:t>with</a:t>
            </a:r>
            <a:r>
              <a:rPr lang="en-US" b="1" spc="5" dirty="0">
                <a:solidFill>
                  <a:srgbClr val="FF0000"/>
                </a:solidFill>
                <a:latin typeface="Times New Roman" panose="02020603050405020304" pitchFamily="18" charset="0"/>
                <a:ea typeface="Times New Roman" panose="02020603050405020304" pitchFamily="18" charset="0"/>
              </a:rPr>
              <a:t> </a:t>
            </a:r>
            <a:r>
              <a:rPr lang="en-US" b="1" spc="-5" dirty="0">
                <a:solidFill>
                  <a:srgbClr val="FF0000"/>
                </a:solidFill>
                <a:latin typeface="Times New Roman" panose="02020603050405020304" pitchFamily="18" charset="0"/>
                <a:ea typeface="Times New Roman" panose="02020603050405020304" pitchFamily="18" charset="0"/>
              </a:rPr>
              <a:t>Computer</a:t>
            </a:r>
            <a:r>
              <a:rPr lang="en-US" b="1" spc="-45" dirty="0">
                <a:solidFill>
                  <a:srgbClr val="FF0000"/>
                </a:solidFill>
                <a:latin typeface="Times New Roman" panose="02020603050405020304" pitchFamily="18" charset="0"/>
                <a:ea typeface="Times New Roman" panose="02020603050405020304" pitchFamily="18" charset="0"/>
              </a:rPr>
              <a:t> </a:t>
            </a:r>
            <a:r>
              <a:rPr lang="en-US" b="1" spc="-5" dirty="0">
                <a:solidFill>
                  <a:srgbClr val="FF0000"/>
                </a:solidFill>
                <a:latin typeface="Times New Roman" panose="02020603050405020304" pitchFamily="18" charset="0"/>
                <a:ea typeface="Times New Roman" panose="02020603050405020304" pitchFamily="18" charset="0"/>
              </a:rPr>
              <a:t>Vision</a:t>
            </a:r>
            <a:br>
              <a:rPr lang="en-US" b="1" dirty="0">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79BED31-A43A-578C-72BA-D2C4C8410E7E}"/>
              </a:ext>
            </a:extLst>
          </p:cNvPr>
          <p:cNvSpPr>
            <a:spLocks noGrp="1"/>
          </p:cNvSpPr>
          <p:nvPr>
            <p:ph idx="1"/>
          </p:nvPr>
        </p:nvSpPr>
        <p:spPr>
          <a:xfrm>
            <a:off x="838200" y="1276350"/>
            <a:ext cx="10515600" cy="4900613"/>
          </a:xfrm>
        </p:spPr>
        <p:txBody>
          <a:bodyPr/>
          <a:lstStyle/>
          <a:p>
            <a:pPr marR="712470">
              <a:spcAft>
                <a:spcPts val="0"/>
              </a:spcAft>
            </a:pPr>
            <a:r>
              <a:rPr lang="en-US" sz="2400" dirty="0">
                <a:latin typeface="Times New Roman" panose="02020603050405020304" pitchFamily="18" charset="0"/>
                <a:cs typeface="Times New Roman" panose="02020603050405020304" pitchFamily="18" charset="0"/>
              </a:rPr>
              <a:t>Although computer vision has been utilized in so many fields, there are a few common tasks for computer vision systems. These tasks are given below:</a:t>
            </a:r>
          </a:p>
          <a:p>
            <a:endParaRPr lang="en-US" dirty="0"/>
          </a:p>
        </p:txBody>
      </p:sp>
      <p:pic>
        <p:nvPicPr>
          <p:cNvPr id="4" name="image106.png" descr="Computer Vision">
            <a:extLst>
              <a:ext uri="{FF2B5EF4-FFF2-40B4-BE49-F238E27FC236}">
                <a16:creationId xmlns:a16="http://schemas.microsoft.com/office/drawing/2014/main" id="{0A320F28-7C42-6611-AFB1-D5BD5B70F7AE}"/>
              </a:ext>
            </a:extLst>
          </p:cNvPr>
          <p:cNvPicPr>
            <a:picLocks noChangeAspect="1"/>
          </p:cNvPicPr>
          <p:nvPr/>
        </p:nvPicPr>
        <p:blipFill>
          <a:blip r:embed="rId2" cstate="print"/>
          <a:stretch>
            <a:fillRect/>
          </a:stretch>
        </p:blipFill>
        <p:spPr>
          <a:xfrm>
            <a:off x="1609725" y="2583498"/>
            <a:ext cx="7534275" cy="2226627"/>
          </a:xfrm>
          <a:prstGeom prst="rect">
            <a:avLst/>
          </a:prstGeom>
        </p:spPr>
      </p:pic>
    </p:spTree>
    <p:extLst>
      <p:ext uri="{BB962C8B-B14F-4D97-AF65-F5344CB8AC3E}">
        <p14:creationId xmlns:p14="http://schemas.microsoft.com/office/powerpoint/2010/main" val="2412934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C32EF-72A2-C960-6863-E2B071DA85E7}"/>
              </a:ext>
            </a:extLst>
          </p:cNvPr>
          <p:cNvSpPr>
            <a:spLocks noGrp="1"/>
          </p:cNvSpPr>
          <p:nvPr>
            <p:ph type="title"/>
          </p:nvPr>
        </p:nvSpPr>
        <p:spPr>
          <a:xfrm>
            <a:off x="838200" y="365126"/>
            <a:ext cx="10515600" cy="692149"/>
          </a:xfrm>
        </p:spPr>
        <p:txBody>
          <a:bodyPr>
            <a:normAutofit fontScale="90000"/>
          </a:bodyPr>
          <a:lstStyle/>
          <a:p>
            <a:pPr marL="342900" marR="0">
              <a:spcBef>
                <a:spcPts val="830"/>
              </a:spcBef>
              <a:spcAft>
                <a:spcPts val="0"/>
              </a:spcAft>
            </a:pPr>
            <a:br>
              <a:rPr lang="en-US" sz="4400" b="1" dirty="0">
                <a:solidFill>
                  <a:srgbClr val="FF0000"/>
                </a:solidFill>
                <a:effectLst/>
                <a:latin typeface="Times New Roman" panose="02020603050405020304" pitchFamily="18" charset="0"/>
                <a:ea typeface="Times New Roman" panose="02020603050405020304" pitchFamily="18" charset="0"/>
              </a:rPr>
            </a:br>
            <a:r>
              <a:rPr lang="en-US" sz="4400" b="1" dirty="0">
                <a:solidFill>
                  <a:srgbClr val="FF0000"/>
                </a:solidFill>
                <a:effectLst/>
                <a:latin typeface="Times New Roman" panose="02020603050405020304" pitchFamily="18" charset="0"/>
                <a:ea typeface="Times New Roman" panose="02020603050405020304" pitchFamily="18" charset="0"/>
              </a:rPr>
              <a:t>Applications</a:t>
            </a:r>
            <a:r>
              <a:rPr lang="en-US" sz="4400" b="1" spc="-20"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of</a:t>
            </a:r>
            <a:r>
              <a:rPr lang="en-US" sz="4400" b="1" spc="-5"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computer</a:t>
            </a:r>
            <a:r>
              <a:rPr lang="en-US" sz="4400" b="1" spc="-40" dirty="0">
                <a:solidFill>
                  <a:srgbClr val="FF0000"/>
                </a:solidFill>
                <a:effectLst/>
                <a:latin typeface="Times New Roman" panose="02020603050405020304" pitchFamily="18" charset="0"/>
                <a:ea typeface="Times New Roman" panose="02020603050405020304" pitchFamily="18" charset="0"/>
              </a:rPr>
              <a:t> </a:t>
            </a:r>
            <a:r>
              <a:rPr lang="en-US" sz="4400" b="1" dirty="0">
                <a:solidFill>
                  <a:srgbClr val="FF0000"/>
                </a:solidFill>
                <a:effectLst/>
                <a:latin typeface="Times New Roman" panose="02020603050405020304" pitchFamily="18" charset="0"/>
                <a:ea typeface="Times New Roman" panose="02020603050405020304" pitchFamily="18" charset="0"/>
              </a:rPr>
              <a:t>vision</a:t>
            </a:r>
            <a:br>
              <a:rPr lang="en-US" sz="4400" b="1"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5CA572F-D86B-70AB-5B19-F065F140BDA9}"/>
              </a:ext>
            </a:extLst>
          </p:cNvPr>
          <p:cNvSpPr>
            <a:spLocks noGrp="1"/>
          </p:cNvSpPr>
          <p:nvPr>
            <p:ph idx="1"/>
          </p:nvPr>
        </p:nvSpPr>
        <p:spPr>
          <a:xfrm>
            <a:off x="914400" y="1358900"/>
            <a:ext cx="10515600" cy="5041900"/>
          </a:xfrm>
        </p:spPr>
        <p:txBody>
          <a:bodyPr>
            <a:normAutofit fontScale="92500" lnSpcReduction="10000"/>
          </a:bodyPr>
          <a:lstStyle/>
          <a:p>
            <a:pPr marL="400050" marR="71056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Facial recognition</a:t>
            </a:r>
          </a:p>
          <a:p>
            <a:pPr marL="400050" marR="71056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Healthcare and Medicine</a:t>
            </a:r>
          </a:p>
          <a:p>
            <a:pPr marL="400050" marR="71056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Self-driving vehicles </a:t>
            </a:r>
            <a:endParaRPr lang="en-US" sz="1800" dirty="0">
              <a:effectLst/>
              <a:latin typeface="Times New Roman" panose="02020603050405020304" pitchFamily="18" charset="0"/>
              <a:ea typeface="Times New Roman" panose="02020603050405020304" pitchFamily="18" charset="0"/>
            </a:endParaRPr>
          </a:p>
          <a:p>
            <a:pPr marL="400050" marR="709930" indent="-285750" algn="just">
              <a:lnSpc>
                <a:spcPct val="150000"/>
              </a:lnSpc>
              <a:spcBef>
                <a:spcPts val="37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Optical character recognition (OCR</a:t>
            </a:r>
            <a:r>
              <a:rPr lang="en-US" sz="1800" dirty="0">
                <a:effectLst/>
                <a:latin typeface="Times New Roman" panose="02020603050405020304" pitchFamily="18" charset="0"/>
                <a:ea typeface="Times New Roman" panose="02020603050405020304" pitchFamily="18" charset="0"/>
              </a:rPr>
              <a:t>)</a:t>
            </a:r>
          </a:p>
          <a:p>
            <a:pPr marL="400050" marR="70929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Machine inspection</a:t>
            </a:r>
          </a:p>
          <a:p>
            <a:pPr marL="400050" marR="70929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Retail (e.g., automated checkouts)</a:t>
            </a:r>
          </a:p>
          <a:p>
            <a:pPr marL="400050" marR="70929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3D model building </a:t>
            </a:r>
          </a:p>
          <a:p>
            <a:pPr marL="400050" marR="70929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Medical imaging</a:t>
            </a:r>
          </a:p>
          <a:p>
            <a:pPr marL="400050" marR="70929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Automotive</a:t>
            </a:r>
            <a:r>
              <a:rPr lang="en-US" sz="1800" b="1" spc="5"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safety</a:t>
            </a:r>
            <a:r>
              <a:rPr lang="en-US" sz="1800" b="1" spc="5" dirty="0">
                <a:effectLst/>
                <a:latin typeface="Times New Roman" panose="02020603050405020304" pitchFamily="18" charset="0"/>
                <a:ea typeface="Times New Roman" panose="02020603050405020304" pitchFamily="18" charset="0"/>
              </a:rPr>
              <a:t> </a:t>
            </a:r>
          </a:p>
          <a:p>
            <a:pPr marL="400050" marR="709295" indent="-285750" algn="just">
              <a:lnSpc>
                <a:spcPct val="150000"/>
              </a:lnSpc>
              <a:spcBef>
                <a:spcPts val="80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Surveillance</a:t>
            </a:r>
            <a:endParaRPr lang="en-US" sz="1800" dirty="0">
              <a:effectLst/>
              <a:latin typeface="Times New Roman" panose="02020603050405020304" pitchFamily="18" charset="0"/>
              <a:ea typeface="Times New Roman" panose="02020603050405020304" pitchFamily="18" charset="0"/>
            </a:endParaRPr>
          </a:p>
          <a:p>
            <a:pPr marL="400050" marR="706755" indent="-285750" algn="just">
              <a:lnSpc>
                <a:spcPct val="150000"/>
              </a:lnSpc>
              <a:spcBef>
                <a:spcPts val="370"/>
              </a:spcBef>
              <a:spcAft>
                <a:spcPts val="0"/>
              </a:spcAft>
              <a:buFont typeface="Wingdings" panose="05000000000000000000" pitchFamily="2" charset="2"/>
              <a:buChar char="§"/>
            </a:pPr>
            <a:r>
              <a:rPr lang="en-US" sz="1800" b="1" dirty="0">
                <a:effectLst/>
                <a:latin typeface="Times New Roman" panose="02020603050405020304" pitchFamily="18" charset="0"/>
                <a:ea typeface="Times New Roman" panose="02020603050405020304" pitchFamily="18" charset="0"/>
              </a:rPr>
              <a:t>Fingerprint recognition and biometrics:</a:t>
            </a:r>
            <a:endParaRPr lang="en-US" dirty="0"/>
          </a:p>
        </p:txBody>
      </p:sp>
    </p:spTree>
    <p:extLst>
      <p:ext uri="{BB962C8B-B14F-4D97-AF65-F5344CB8AC3E}">
        <p14:creationId xmlns:p14="http://schemas.microsoft.com/office/powerpoint/2010/main" val="3717620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30555-22F5-671D-15F1-FA2EDBC8FB72}"/>
              </a:ext>
            </a:extLst>
          </p:cNvPr>
          <p:cNvSpPr>
            <a:spLocks noGrp="1"/>
          </p:cNvSpPr>
          <p:nvPr>
            <p:ph type="title"/>
          </p:nvPr>
        </p:nvSpPr>
        <p:spPr>
          <a:xfrm>
            <a:off x="838200" y="365125"/>
            <a:ext cx="10515600" cy="968375"/>
          </a:xfrm>
        </p:spPr>
        <p:txBody>
          <a:bodyPr/>
          <a:lstStyle/>
          <a:p>
            <a:r>
              <a:rPr lang="en-US" sz="4400" dirty="0">
                <a:solidFill>
                  <a:srgbClr val="FF0000"/>
                </a:solidFill>
                <a:effectLst/>
                <a:latin typeface="Times New Roman" panose="02020603050405020304" pitchFamily="18" charset="0"/>
                <a:ea typeface="Times New Roman" panose="02020603050405020304" pitchFamily="18" charset="0"/>
              </a:rPr>
              <a:t>Image Processing</a:t>
            </a:r>
            <a:r>
              <a:rPr lang="en-US" sz="4400" spc="-285" dirty="0">
                <a:solidFill>
                  <a:srgbClr val="FF0000"/>
                </a:solidFill>
                <a:effectLst/>
                <a:latin typeface="Times New Roman" panose="02020603050405020304" pitchFamily="18" charset="0"/>
                <a:ea typeface="Times New Roman" panose="02020603050405020304" pitchFamily="18" charset="0"/>
              </a:rPr>
              <a:t> </a:t>
            </a:r>
            <a:endParaRPr lang="en-US" dirty="0">
              <a:solidFill>
                <a:srgbClr val="FF0000"/>
              </a:solidFill>
            </a:endParaRPr>
          </a:p>
        </p:txBody>
      </p:sp>
      <p:sp>
        <p:nvSpPr>
          <p:cNvPr id="3" name="Content Placeholder 2">
            <a:extLst>
              <a:ext uri="{FF2B5EF4-FFF2-40B4-BE49-F238E27FC236}">
                <a16:creationId xmlns:a16="http://schemas.microsoft.com/office/drawing/2014/main" id="{3BD4153C-B09F-A19D-13DE-8D3B4C08BC89}"/>
              </a:ext>
            </a:extLst>
          </p:cNvPr>
          <p:cNvSpPr>
            <a:spLocks noGrp="1"/>
          </p:cNvSpPr>
          <p:nvPr>
            <p:ph idx="1"/>
          </p:nvPr>
        </p:nvSpPr>
        <p:spPr>
          <a:xfrm>
            <a:off x="838200" y="1259841"/>
            <a:ext cx="10515600" cy="5233034"/>
          </a:xfrm>
        </p:spPr>
        <p:txBody>
          <a:bodyPr>
            <a:normAutofit fontScale="70000" lnSpcReduction="20000"/>
          </a:bodyPr>
          <a:lstStyle/>
          <a:p>
            <a:pPr marL="800100" marR="0" indent="-457200">
              <a:lnSpc>
                <a:spcPct val="101000"/>
              </a:lnSpc>
              <a:spcBef>
                <a:spcPts val="78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Image</a:t>
            </a:r>
            <a:r>
              <a:rPr lang="en-US" sz="2800" spc="16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processing</a:t>
            </a:r>
            <a:r>
              <a:rPr lang="en-US" sz="2800" spc="16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involves</a:t>
            </a:r>
            <a:r>
              <a:rPr lang="en-US" sz="2800" spc="17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manipulating</a:t>
            </a:r>
            <a:r>
              <a:rPr lang="en-US" sz="2800" spc="16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images</a:t>
            </a:r>
            <a:r>
              <a:rPr lang="en-US" sz="2800" spc="18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to</a:t>
            </a:r>
            <a:r>
              <a:rPr lang="en-US" sz="2800" spc="17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enhance</a:t>
            </a:r>
            <a:r>
              <a:rPr lang="en-US" sz="2800" spc="16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them</a:t>
            </a:r>
            <a:r>
              <a:rPr lang="en-US" sz="2800" spc="17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or</a:t>
            </a:r>
            <a:r>
              <a:rPr lang="en-US" sz="2800" spc="19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extract</a:t>
            </a:r>
            <a:r>
              <a:rPr lang="en-US" sz="2800" spc="17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valuable</a:t>
            </a:r>
            <a:r>
              <a:rPr lang="en-US" sz="2800" spc="-28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information.</a:t>
            </a:r>
            <a:r>
              <a:rPr lang="en-US" sz="2800" spc="5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There</a:t>
            </a:r>
            <a:r>
              <a:rPr lang="en-US" sz="2800" spc="8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are</a:t>
            </a:r>
            <a:r>
              <a:rPr lang="en-US" sz="2800" spc="8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two</a:t>
            </a:r>
            <a:r>
              <a:rPr lang="en-US" sz="2800" spc="7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methods:</a:t>
            </a:r>
            <a:r>
              <a:rPr lang="en-US" sz="2800" spc="75" dirty="0">
                <a:effectLst/>
                <a:latin typeface="Times New Roman" panose="02020603050405020304" pitchFamily="18" charset="0"/>
                <a:ea typeface="Times New Roman" panose="02020603050405020304" pitchFamily="18" charset="0"/>
              </a:rPr>
              <a:t> </a:t>
            </a:r>
          </a:p>
          <a:p>
            <a:pPr marL="1257300" lvl="1" indent="-457200">
              <a:lnSpc>
                <a:spcPct val="101000"/>
              </a:lnSpc>
              <a:spcBef>
                <a:spcPts val="780"/>
              </a:spcBef>
              <a:buFont typeface="Wingdings" panose="05000000000000000000" pitchFamily="2" charset="2"/>
              <a:buChar char="ü"/>
            </a:pPr>
            <a:r>
              <a:rPr lang="en-US" dirty="0">
                <a:effectLst/>
                <a:latin typeface="Times New Roman" panose="02020603050405020304" pitchFamily="18" charset="0"/>
                <a:ea typeface="Times New Roman" panose="02020603050405020304" pitchFamily="18" charset="0"/>
              </a:rPr>
              <a:t>analog</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image</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processing</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for</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physical</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photographs</a:t>
            </a:r>
            <a:r>
              <a:rPr lang="en-US" spc="9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and</a:t>
            </a:r>
          </a:p>
          <a:p>
            <a:pPr marL="1257300" marR="709295" lvl="1" indent="-457200" algn="just">
              <a:lnSpc>
                <a:spcPct val="150000"/>
              </a:lnSpc>
              <a:spcBef>
                <a:spcPts val="660"/>
              </a:spcBef>
              <a:buFont typeface="Wingdings" panose="05000000000000000000" pitchFamily="2" charset="2"/>
              <a:buChar char="ü"/>
            </a:pPr>
            <a:r>
              <a:rPr lang="en-US" dirty="0">
                <a:effectLst/>
                <a:latin typeface="Times New Roman" panose="02020603050405020304" pitchFamily="18" charset="0"/>
                <a:ea typeface="Times New Roman" panose="02020603050405020304" pitchFamily="18" charset="0"/>
              </a:rPr>
              <a:t>digital image processing using computer algorithms. </a:t>
            </a:r>
          </a:p>
          <a:p>
            <a:pPr marL="800100" marR="709295" indent="-457200" algn="just">
              <a:lnSpc>
                <a:spcPct val="150000"/>
              </a:lnSpc>
              <a:spcBef>
                <a:spcPts val="66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The main purposes of image processing</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include visualization, image sharpening and restoration, image retrieval, object measurement,</a:t>
            </a:r>
            <a:r>
              <a:rPr lang="en-US" sz="2800" spc="-28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and</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pattern recognition.</a:t>
            </a:r>
          </a:p>
          <a:p>
            <a:pPr marL="800100" marR="712470" indent="-457200" algn="just">
              <a:lnSpc>
                <a:spcPct val="150000"/>
              </a:lnSpc>
              <a:spcBef>
                <a:spcPts val="80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Image acquisition is the process of capturing an image and converting it into a digital file.</a:t>
            </a:r>
            <a:r>
              <a:rPr lang="en-US" sz="2800" spc="5" dirty="0">
                <a:effectLst/>
                <a:latin typeface="Times New Roman" panose="02020603050405020304" pitchFamily="18" charset="0"/>
                <a:ea typeface="Times New Roman" panose="02020603050405020304" pitchFamily="18" charset="0"/>
              </a:rPr>
              <a:t> </a:t>
            </a:r>
          </a:p>
          <a:p>
            <a:pPr marL="800100" marR="712470" indent="-457200" algn="just">
              <a:lnSpc>
                <a:spcPct val="150000"/>
              </a:lnSpc>
              <a:spcBef>
                <a:spcPts val="80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Image enhancement improves image quality to extract hidden information. </a:t>
            </a:r>
          </a:p>
          <a:p>
            <a:pPr marL="800100" marR="712470" indent="-457200" algn="just">
              <a:lnSpc>
                <a:spcPct val="150000"/>
              </a:lnSpc>
              <a:spcBef>
                <a:spcPts val="800"/>
              </a:spcBef>
              <a:spcAft>
                <a:spcPts val="0"/>
              </a:spcAft>
              <a:buFont typeface="Wingdings" panose="05000000000000000000" pitchFamily="2" charset="2"/>
              <a:buChar char="§"/>
            </a:pPr>
            <a:r>
              <a:rPr lang="en-US" sz="2800" dirty="0">
                <a:effectLst/>
                <a:latin typeface="Times New Roman" panose="02020603050405020304" pitchFamily="18" charset="0"/>
                <a:ea typeface="Times New Roman" panose="02020603050405020304" pitchFamily="18" charset="0"/>
              </a:rPr>
              <a:t>Image restoration</a:t>
            </a:r>
            <a:r>
              <a:rPr lang="en-US" sz="2800" spc="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removes</a:t>
            </a:r>
            <a:r>
              <a:rPr lang="en-US" sz="2800" spc="14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corruptions</a:t>
            </a:r>
            <a:r>
              <a:rPr lang="en-US" sz="2800" spc="1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like</a:t>
            </a:r>
            <a:r>
              <a:rPr lang="en-US" sz="2800" spc="14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blur,</a:t>
            </a:r>
            <a:r>
              <a:rPr lang="en-US" sz="2800" spc="1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noise,</a:t>
            </a:r>
            <a:r>
              <a:rPr lang="en-US" sz="2800" spc="14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and</a:t>
            </a:r>
            <a:r>
              <a:rPr lang="en-US" sz="2800" spc="1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missing</a:t>
            </a:r>
            <a:r>
              <a:rPr lang="en-US" sz="2800" spc="1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pixels</a:t>
            </a:r>
            <a:r>
              <a:rPr lang="en-US" sz="2800" spc="14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to</a:t>
            </a:r>
            <a:r>
              <a:rPr lang="en-US" sz="2800" spc="14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obtain</a:t>
            </a:r>
            <a:r>
              <a:rPr lang="en-US" sz="2800" spc="1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a</a:t>
            </a:r>
            <a:r>
              <a:rPr lang="en-US" sz="2800" spc="12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cleaner</a:t>
            </a:r>
            <a:r>
              <a:rPr lang="en-US" sz="2800" spc="1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version.</a:t>
            </a:r>
            <a:r>
              <a:rPr lang="en-US" sz="2800" spc="135" dirty="0">
                <a:effectLst/>
                <a:latin typeface="Times New Roman" panose="02020603050405020304" pitchFamily="18" charset="0"/>
                <a:ea typeface="Times New Roman" panose="02020603050405020304" pitchFamily="18" charset="0"/>
              </a:rPr>
              <a:t> </a:t>
            </a:r>
            <a:r>
              <a:rPr lang="en-US" spc="135" dirty="0">
                <a:latin typeface="Times New Roman" panose="02020603050405020304" pitchFamily="18" charset="0"/>
                <a:ea typeface="Times New Roman" panose="02020603050405020304" pitchFamily="18" charset="0"/>
              </a:rPr>
              <a:t>c</a:t>
            </a:r>
            <a:r>
              <a:rPr lang="en-US" sz="2800" dirty="0">
                <a:effectLst/>
                <a:latin typeface="Times New Roman" panose="02020603050405020304" pitchFamily="18" charset="0"/>
                <a:ea typeface="Times New Roman" panose="02020603050405020304" pitchFamily="18" charset="0"/>
              </a:rPr>
              <a:t>olor</a:t>
            </a:r>
          </a:p>
          <a:p>
            <a:endParaRPr lang="en-US" dirty="0"/>
          </a:p>
        </p:txBody>
      </p:sp>
    </p:spTree>
    <p:extLst>
      <p:ext uri="{BB962C8B-B14F-4D97-AF65-F5344CB8AC3E}">
        <p14:creationId xmlns:p14="http://schemas.microsoft.com/office/powerpoint/2010/main" val="1977291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D999D-5703-3540-454C-89AC6E87EFC0}"/>
              </a:ext>
            </a:extLst>
          </p:cNvPr>
          <p:cNvSpPr>
            <a:spLocks noGrp="1"/>
          </p:cNvSpPr>
          <p:nvPr>
            <p:ph type="title"/>
          </p:nvPr>
        </p:nvSpPr>
        <p:spPr>
          <a:xfrm>
            <a:off x="838200" y="365126"/>
            <a:ext cx="10515600" cy="825500"/>
          </a:xfrm>
        </p:spPr>
        <p:txBody>
          <a:bodyPr>
            <a:normAutofit fontScale="90000"/>
          </a:bodyPr>
          <a:lstStyle/>
          <a:p>
            <a:br>
              <a:rPr lang="en-US" dirty="0"/>
            </a:br>
            <a:r>
              <a:rPr lang="en-US" dirty="0">
                <a:solidFill>
                  <a:srgbClr val="FF0000"/>
                </a:solidFill>
              </a:rPr>
              <a:t>Main purposes of image processing:</a:t>
            </a:r>
            <a:br>
              <a:rPr lang="en-US" dirty="0">
                <a:solidFill>
                  <a:srgbClr val="FF0000"/>
                </a:solidFill>
              </a:rPr>
            </a:br>
            <a:endParaRPr lang="en-US" dirty="0">
              <a:solidFill>
                <a:srgbClr val="FF0000"/>
              </a:solidFill>
            </a:endParaRPr>
          </a:p>
        </p:txBody>
      </p:sp>
      <p:sp>
        <p:nvSpPr>
          <p:cNvPr id="3" name="Content Placeholder 2">
            <a:extLst>
              <a:ext uri="{FF2B5EF4-FFF2-40B4-BE49-F238E27FC236}">
                <a16:creationId xmlns:a16="http://schemas.microsoft.com/office/drawing/2014/main" id="{3FD99F56-D8E3-E674-B615-9D8437248247}"/>
              </a:ext>
            </a:extLst>
          </p:cNvPr>
          <p:cNvSpPr>
            <a:spLocks noGrp="1"/>
          </p:cNvSpPr>
          <p:nvPr>
            <p:ph idx="1"/>
          </p:nvPr>
        </p:nvSpPr>
        <p:spPr>
          <a:xfrm>
            <a:off x="838200" y="1190626"/>
            <a:ext cx="10515600" cy="4986337"/>
          </a:xfrm>
        </p:spPr>
        <p:txBody>
          <a:bodyPr/>
          <a:lstStyle/>
          <a:p>
            <a:r>
              <a:rPr lang="en-US" dirty="0">
                <a:solidFill>
                  <a:srgbClr val="FF0000"/>
                </a:solidFill>
              </a:rPr>
              <a:t>Visualization: </a:t>
            </a:r>
          </a:p>
          <a:p>
            <a:pPr marL="457200" lvl="1" indent="0">
              <a:buNone/>
            </a:pPr>
            <a:r>
              <a:rPr lang="en-US" dirty="0"/>
              <a:t>Represent processed data in an understandable way, giving visual form to objects that aren‘t visible, for instance:</a:t>
            </a:r>
          </a:p>
          <a:p>
            <a:r>
              <a:rPr lang="en-US" dirty="0">
                <a:solidFill>
                  <a:srgbClr val="FF0000"/>
                </a:solidFill>
              </a:rPr>
              <a:t>Image sharpening and restoration:</a:t>
            </a:r>
          </a:p>
          <a:p>
            <a:pPr marL="457200" lvl="1" indent="0">
              <a:buNone/>
            </a:pPr>
            <a:r>
              <a:rPr lang="en-US" dirty="0"/>
              <a:t>Improve the quality of processed images Image retrieval: Help with image search</a:t>
            </a:r>
          </a:p>
          <a:p>
            <a:r>
              <a:rPr lang="en-US" dirty="0">
                <a:solidFill>
                  <a:srgbClr val="FF0000"/>
                </a:solidFill>
              </a:rPr>
              <a:t>Object measurement: </a:t>
            </a:r>
          </a:p>
          <a:p>
            <a:pPr marL="457200" lvl="1" indent="0">
              <a:buNone/>
            </a:pPr>
            <a:r>
              <a:rPr lang="en-US" dirty="0"/>
              <a:t>Measure objects in an image</a:t>
            </a:r>
          </a:p>
          <a:p>
            <a:r>
              <a:rPr lang="en-US" dirty="0">
                <a:solidFill>
                  <a:srgbClr val="FF0000"/>
                </a:solidFill>
              </a:rPr>
              <a:t>Pattern recognition: </a:t>
            </a:r>
          </a:p>
          <a:p>
            <a:pPr marL="457200" lvl="1" indent="0">
              <a:buNone/>
            </a:pPr>
            <a:r>
              <a:rPr lang="en-US" dirty="0"/>
              <a:t>Distinguish and classify objects in an image, identify their positions, and understand the scene</a:t>
            </a:r>
          </a:p>
          <a:p>
            <a:endParaRPr lang="en-US" dirty="0"/>
          </a:p>
        </p:txBody>
      </p:sp>
    </p:spTree>
    <p:extLst>
      <p:ext uri="{BB962C8B-B14F-4D97-AF65-F5344CB8AC3E}">
        <p14:creationId xmlns:p14="http://schemas.microsoft.com/office/powerpoint/2010/main" val="4292672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D9849-B015-A692-8130-8CCA041E5FA0}"/>
              </a:ext>
            </a:extLst>
          </p:cNvPr>
          <p:cNvSpPr>
            <a:spLocks noGrp="1"/>
          </p:cNvSpPr>
          <p:nvPr>
            <p:ph type="title"/>
          </p:nvPr>
        </p:nvSpPr>
        <p:spPr/>
        <p:txBody>
          <a:bodyPr/>
          <a:lstStyle/>
          <a:p>
            <a:r>
              <a:rPr lang="en-US" dirty="0">
                <a:solidFill>
                  <a:srgbClr val="FF0000"/>
                </a:solidFill>
              </a:rPr>
              <a:t>Foundations of NLP</a:t>
            </a:r>
          </a:p>
        </p:txBody>
      </p:sp>
      <p:sp>
        <p:nvSpPr>
          <p:cNvPr id="3" name="Content Placeholder 2">
            <a:extLst>
              <a:ext uri="{FF2B5EF4-FFF2-40B4-BE49-F238E27FC236}">
                <a16:creationId xmlns:a16="http://schemas.microsoft.com/office/drawing/2014/main" id="{7C5C51EE-9BA0-23AA-EFFD-E27B16BE3F2F}"/>
              </a:ext>
            </a:extLst>
          </p:cNvPr>
          <p:cNvSpPr>
            <a:spLocks noGrp="1"/>
          </p:cNvSpPr>
          <p:nvPr>
            <p:ph idx="1"/>
          </p:nvPr>
        </p:nvSpPr>
        <p:spPr/>
        <p:txBody>
          <a:bodyPr/>
          <a:lstStyle/>
          <a:p>
            <a:pPr marL="0" indent="0">
              <a:buNone/>
            </a:pPr>
            <a:endParaRPr lang="en-US" dirty="0"/>
          </a:p>
        </p:txBody>
      </p:sp>
      <p:pic>
        <p:nvPicPr>
          <p:cNvPr id="4" name="object 3">
            <a:extLst>
              <a:ext uri="{FF2B5EF4-FFF2-40B4-BE49-F238E27FC236}">
                <a16:creationId xmlns:a16="http://schemas.microsoft.com/office/drawing/2014/main" id="{D9578E7E-CC3A-E265-ED85-5A02375BD773}"/>
              </a:ext>
            </a:extLst>
          </p:cNvPr>
          <p:cNvPicPr/>
          <p:nvPr/>
        </p:nvPicPr>
        <p:blipFill>
          <a:blip r:embed="rId2" cstate="print"/>
          <a:stretch>
            <a:fillRect/>
          </a:stretch>
        </p:blipFill>
        <p:spPr>
          <a:xfrm>
            <a:off x="3413760" y="2294572"/>
            <a:ext cx="5090160" cy="3232467"/>
          </a:xfrm>
          <a:prstGeom prst="rect">
            <a:avLst/>
          </a:prstGeom>
        </p:spPr>
      </p:pic>
    </p:spTree>
    <p:extLst>
      <p:ext uri="{BB962C8B-B14F-4D97-AF65-F5344CB8AC3E}">
        <p14:creationId xmlns:p14="http://schemas.microsoft.com/office/powerpoint/2010/main" val="31202184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AEC43-5720-1376-679A-7F13492FC55D}"/>
              </a:ext>
            </a:extLst>
          </p:cNvPr>
          <p:cNvSpPr>
            <a:spLocks noGrp="1"/>
          </p:cNvSpPr>
          <p:nvPr>
            <p:ph type="title"/>
          </p:nvPr>
        </p:nvSpPr>
        <p:spPr>
          <a:xfrm>
            <a:off x="838200" y="365126"/>
            <a:ext cx="10515600" cy="901700"/>
          </a:xfrm>
        </p:spPr>
        <p:txBody>
          <a:bodyPr/>
          <a:lstStyle/>
          <a:p>
            <a:r>
              <a:rPr lang="en-US" dirty="0">
                <a:solidFill>
                  <a:srgbClr val="FF0000"/>
                </a:solidFill>
              </a:rPr>
              <a:t>Key Phases of Digital Image Processing </a:t>
            </a:r>
          </a:p>
        </p:txBody>
      </p:sp>
      <p:pic>
        <p:nvPicPr>
          <p:cNvPr id="4" name="image108.jpeg">
            <a:extLst>
              <a:ext uri="{FF2B5EF4-FFF2-40B4-BE49-F238E27FC236}">
                <a16:creationId xmlns:a16="http://schemas.microsoft.com/office/drawing/2014/main" id="{C7B0E353-9613-ADFA-1381-506DE11CC604}"/>
              </a:ext>
            </a:extLst>
          </p:cNvPr>
          <p:cNvPicPr>
            <a:picLocks noGrp="1" noChangeAspect="1"/>
          </p:cNvPicPr>
          <p:nvPr>
            <p:ph idx="1"/>
          </p:nvPr>
        </p:nvPicPr>
        <p:blipFill>
          <a:blip r:embed="rId2" cstate="print"/>
          <a:stretch>
            <a:fillRect/>
          </a:stretch>
        </p:blipFill>
        <p:spPr>
          <a:xfrm>
            <a:off x="1752600" y="1266825"/>
            <a:ext cx="8686800" cy="5143500"/>
          </a:xfrm>
          <a:prstGeom prst="rect">
            <a:avLst/>
          </a:prstGeom>
        </p:spPr>
      </p:pic>
    </p:spTree>
    <p:extLst>
      <p:ext uri="{BB962C8B-B14F-4D97-AF65-F5344CB8AC3E}">
        <p14:creationId xmlns:p14="http://schemas.microsoft.com/office/powerpoint/2010/main" val="1159413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0E9CD4-06B7-1DFB-2569-0A06A1643EFA}"/>
              </a:ext>
            </a:extLst>
          </p:cNvPr>
          <p:cNvSpPr>
            <a:spLocks noGrp="1"/>
          </p:cNvSpPr>
          <p:nvPr>
            <p:ph idx="1"/>
          </p:nvPr>
        </p:nvSpPr>
        <p:spPr>
          <a:xfrm>
            <a:off x="838200" y="1412241"/>
            <a:ext cx="10515600" cy="3413760"/>
          </a:xfrm>
        </p:spPr>
        <p:txBody>
          <a:bodyPr/>
          <a:lstStyle/>
          <a:p>
            <a:pPr marL="0" indent="0" algn="ctr">
              <a:buNone/>
            </a:pPr>
            <a:endParaRPr lang="en-US" dirty="0"/>
          </a:p>
          <a:p>
            <a:pPr marL="0" indent="0" algn="ctr">
              <a:buNone/>
            </a:pPr>
            <a:endParaRPr lang="en-US" dirty="0"/>
          </a:p>
          <a:p>
            <a:pPr marL="0" indent="0" algn="ctr">
              <a:buNone/>
            </a:pPr>
            <a:r>
              <a:rPr lang="en-US" sz="7200" dirty="0"/>
              <a:t>Thank You !</a:t>
            </a:r>
          </a:p>
        </p:txBody>
      </p:sp>
    </p:spTree>
    <p:extLst>
      <p:ext uri="{BB962C8B-B14F-4D97-AF65-F5344CB8AC3E}">
        <p14:creationId xmlns:p14="http://schemas.microsoft.com/office/powerpoint/2010/main" val="117271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14088-6F0E-CB3D-22BB-5162F63C0686}"/>
              </a:ext>
            </a:extLst>
          </p:cNvPr>
          <p:cNvSpPr>
            <a:spLocks noGrp="1"/>
          </p:cNvSpPr>
          <p:nvPr>
            <p:ph type="title"/>
          </p:nvPr>
        </p:nvSpPr>
        <p:spPr>
          <a:xfrm>
            <a:off x="548640" y="365125"/>
            <a:ext cx="10805160" cy="762635"/>
          </a:xfrm>
        </p:spPr>
        <p:txBody>
          <a:bodyPr/>
          <a:lstStyle/>
          <a:p>
            <a:r>
              <a:rPr lang="en-US" dirty="0">
                <a:solidFill>
                  <a:srgbClr val="FF0000"/>
                </a:solidFill>
              </a:rPr>
              <a:t>Phases of NLP</a:t>
            </a:r>
          </a:p>
        </p:txBody>
      </p:sp>
      <p:sp>
        <p:nvSpPr>
          <p:cNvPr id="3" name="Content Placeholder 2">
            <a:extLst>
              <a:ext uri="{FF2B5EF4-FFF2-40B4-BE49-F238E27FC236}">
                <a16:creationId xmlns:a16="http://schemas.microsoft.com/office/drawing/2014/main" id="{78487F81-C116-E965-9533-24F0968C24F1}"/>
              </a:ext>
            </a:extLst>
          </p:cNvPr>
          <p:cNvSpPr>
            <a:spLocks noGrp="1"/>
          </p:cNvSpPr>
          <p:nvPr>
            <p:ph idx="1"/>
          </p:nvPr>
        </p:nvSpPr>
        <p:spPr>
          <a:xfrm>
            <a:off x="548640" y="1127760"/>
            <a:ext cx="11440160" cy="5577840"/>
          </a:xfrm>
        </p:spPr>
        <p:txBody>
          <a:bodyPr>
            <a:normAutofit fontScale="77500" lnSpcReduction="20000"/>
          </a:bodyPr>
          <a:lstStyle/>
          <a:p>
            <a:pPr marL="0" indent="0">
              <a:buNone/>
            </a:pPr>
            <a:r>
              <a:rPr lang="en-US" dirty="0">
                <a:latin typeface="Times New Roman" panose="02020603050405020304" pitchFamily="18" charset="0"/>
                <a:cs typeface="Times New Roman" panose="02020603050405020304" pitchFamily="18" charset="0"/>
              </a:rPr>
              <a:t>The different phases of Natural Language Processing (NLP). </a:t>
            </a:r>
          </a:p>
          <a:p>
            <a:pPr marL="0" indent="0">
              <a:buNone/>
            </a:pPr>
            <a:r>
              <a:rPr lang="en-US" sz="4200" dirty="0">
                <a:solidFill>
                  <a:srgbClr val="00B0F0"/>
                </a:solidFill>
              </a:rPr>
              <a:t>1. Lexical Analysis:</a:t>
            </a:r>
          </a:p>
          <a:p>
            <a:pPr marL="0" indent="0">
              <a:buNone/>
            </a:pPr>
            <a:r>
              <a:rPr lang="en-US" dirty="0">
                <a:latin typeface="Times New Roman" panose="02020603050405020304" pitchFamily="18" charset="0"/>
                <a:cs typeface="Times New Roman" panose="02020603050405020304" pitchFamily="18" charset="0"/>
              </a:rPr>
              <a:t>This phase involves breaking the sentences and paragraphs into tokens, which are the smallest units </a:t>
            </a:r>
          </a:p>
          <a:p>
            <a:pPr marL="0" indent="0" algn="just">
              <a:buNone/>
            </a:pPr>
            <a:r>
              <a:rPr lang="en-US" dirty="0">
                <a:latin typeface="Times New Roman" panose="02020603050405020304" pitchFamily="18" charset="0"/>
                <a:cs typeface="Times New Roman" panose="02020603050405020304" pitchFamily="18" charset="0"/>
              </a:rPr>
              <a:t>of text. It scans the source text and identifies meaningful lexemes. </a:t>
            </a:r>
          </a:p>
          <a:p>
            <a:pPr marL="0" indent="0" algn="just">
              <a:buNone/>
            </a:pPr>
            <a:r>
              <a:rPr lang="en-US" dirty="0">
                <a:latin typeface="Times New Roman" panose="02020603050405020304" pitchFamily="18" charset="0"/>
                <a:cs typeface="Times New Roman" panose="02020603050405020304" pitchFamily="18" charset="0"/>
              </a:rPr>
              <a:t>For example, the sentence </a:t>
            </a:r>
          </a:p>
          <a:p>
            <a:pPr marL="0" indent="0" algn="just">
              <a:buNone/>
            </a:pPr>
            <a:r>
              <a:rPr lang="en-US" dirty="0">
                <a:latin typeface="Times New Roman" panose="02020603050405020304" pitchFamily="18" charset="0"/>
                <a:cs typeface="Times New Roman" panose="02020603050405020304" pitchFamily="18" charset="0"/>
              </a:rPr>
              <a:t>"He goes to college." would be divided into tokens like </a:t>
            </a:r>
          </a:p>
          <a:p>
            <a:pPr marL="0" indent="0" algn="just">
              <a:buNone/>
            </a:pPr>
            <a:r>
              <a:rPr lang="en-US" dirty="0">
                <a:latin typeface="Times New Roman" panose="02020603050405020304" pitchFamily="18" charset="0"/>
                <a:cs typeface="Times New Roman" panose="02020603050405020304" pitchFamily="18" charset="0"/>
              </a:rPr>
              <a:t>"He," "goes," "to," "college," and ".</a:t>
            </a:r>
          </a:p>
          <a:p>
            <a:pPr marL="0" indent="0">
              <a:buNone/>
            </a:pPr>
            <a:endParaRPr lang="en-US" dirty="0"/>
          </a:p>
          <a:p>
            <a:pPr marL="0" indent="0">
              <a:buNone/>
            </a:pPr>
            <a:r>
              <a:rPr lang="en-US" sz="4200" dirty="0">
                <a:solidFill>
                  <a:srgbClr val="00B0F0"/>
                </a:solidFill>
              </a:rPr>
              <a:t>2. Syntactic Analysis/Parsing: </a:t>
            </a:r>
          </a:p>
          <a:p>
            <a:pPr marL="0" indent="0" algn="just">
              <a:buNone/>
            </a:pPr>
            <a:r>
              <a:rPr lang="en-US" dirty="0">
                <a:latin typeface="Times New Roman" panose="02020603050405020304" pitchFamily="18" charset="0"/>
                <a:cs typeface="Times New Roman" panose="02020603050405020304" pitchFamily="18" charset="0"/>
              </a:rPr>
              <a:t>In this phase, the sentence structure and grammar are analyzed to determine if it is well-formed. </a:t>
            </a:r>
          </a:p>
          <a:p>
            <a:pPr marL="0" indent="0" algn="just">
              <a:buNone/>
            </a:pPr>
            <a:r>
              <a:rPr lang="en-US" dirty="0">
                <a:latin typeface="Times New Roman" panose="02020603050405020304" pitchFamily="18" charset="0"/>
                <a:cs typeface="Times New Roman" panose="02020603050405020304" pitchFamily="18" charset="0"/>
              </a:rPr>
              <a:t>The word arrangement is studied, and syntactic relationships between words are identified. </a:t>
            </a:r>
          </a:p>
          <a:p>
            <a:pPr marL="0" indent="0" algn="just">
              <a:buNone/>
            </a:pPr>
            <a:r>
              <a:rPr lang="en-US" dirty="0">
                <a:latin typeface="Times New Roman" panose="02020603050405020304" pitchFamily="18" charset="0"/>
                <a:cs typeface="Times New Roman" panose="02020603050405020304" pitchFamily="18" charset="0"/>
              </a:rPr>
              <a:t>Incorrect word arrangements or grammar may result in rejection by the syntactic parser</a:t>
            </a:r>
            <a:br>
              <a:rPr lang="en-US" dirty="0"/>
            </a:br>
            <a:br>
              <a:rPr lang="en-US" dirty="0"/>
            </a:br>
            <a:br>
              <a:rPr lang="en-US" dirty="0"/>
            </a:br>
            <a:endParaRPr lang="en-US" dirty="0"/>
          </a:p>
        </p:txBody>
      </p:sp>
    </p:spTree>
    <p:extLst>
      <p:ext uri="{BB962C8B-B14F-4D97-AF65-F5344CB8AC3E}">
        <p14:creationId xmlns:p14="http://schemas.microsoft.com/office/powerpoint/2010/main" val="428611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02D2F-D6BC-E1F1-A18D-A89551FDBC1F}"/>
              </a:ext>
            </a:extLst>
          </p:cNvPr>
          <p:cNvSpPr>
            <a:spLocks noGrp="1"/>
          </p:cNvSpPr>
          <p:nvPr>
            <p:ph type="title"/>
          </p:nvPr>
        </p:nvSpPr>
        <p:spPr>
          <a:xfrm>
            <a:off x="838200" y="365125"/>
            <a:ext cx="10515600" cy="478155"/>
          </a:xfrm>
        </p:spPr>
        <p:txBody>
          <a:bodyPr>
            <a:normAutofit fontScale="90000"/>
          </a:bodyPr>
          <a:lstStyle/>
          <a:p>
            <a:pPr algn="r"/>
            <a:r>
              <a:rPr lang="en-US" dirty="0">
                <a:solidFill>
                  <a:srgbClr val="FF0000"/>
                </a:solidFill>
              </a:rPr>
              <a:t>Cont’d</a:t>
            </a:r>
          </a:p>
        </p:txBody>
      </p:sp>
      <p:sp>
        <p:nvSpPr>
          <p:cNvPr id="3" name="Content Placeholder 2">
            <a:extLst>
              <a:ext uri="{FF2B5EF4-FFF2-40B4-BE49-F238E27FC236}">
                <a16:creationId xmlns:a16="http://schemas.microsoft.com/office/drawing/2014/main" id="{725E1FE5-0A6C-96CE-A559-39EA8B5E5661}"/>
              </a:ext>
            </a:extLst>
          </p:cNvPr>
          <p:cNvSpPr>
            <a:spLocks noGrp="1"/>
          </p:cNvSpPr>
          <p:nvPr>
            <p:ph idx="1"/>
          </p:nvPr>
        </p:nvSpPr>
        <p:spPr>
          <a:xfrm>
            <a:off x="838200" y="1033144"/>
            <a:ext cx="10515600" cy="5570855"/>
          </a:xfrm>
        </p:spPr>
        <p:txBody>
          <a:bodyPr>
            <a:normAutofit fontScale="92500"/>
          </a:bodyPr>
          <a:lstStyle/>
          <a:p>
            <a:pPr>
              <a:buFont typeface="Wingdings" panose="05000000000000000000" pitchFamily="2" charset="2"/>
              <a:buChar char="§"/>
            </a:pPr>
            <a:r>
              <a:rPr lang="en-US" dirty="0">
                <a:solidFill>
                  <a:srgbClr val="FF0000"/>
                </a:solidFill>
              </a:rPr>
              <a:t>The Semantic analysis phase:</a:t>
            </a:r>
          </a:p>
          <a:p>
            <a:pPr lvl="1" algn="just">
              <a:lnSpc>
                <a:spcPct val="120000"/>
              </a:lnSpc>
            </a:pPr>
            <a:r>
              <a:rPr lang="en-US" dirty="0">
                <a:latin typeface="Times New Roman" panose="02020603050405020304" pitchFamily="18" charset="0"/>
                <a:cs typeface="Times New Roman" panose="02020603050405020304" pitchFamily="18" charset="0"/>
              </a:rPr>
              <a:t>focuses on understanding the literal meaning of each word and how they combine to form coherent sentences. Sentences that do not make sense or have conflicting meanings may be rejected by the semantic analyzer. </a:t>
            </a:r>
          </a:p>
          <a:p>
            <a:pPr>
              <a:buFont typeface="Wingdings" panose="05000000000000000000" pitchFamily="2" charset="2"/>
              <a:buChar char="§"/>
            </a:pPr>
            <a:r>
              <a:rPr lang="en-US" dirty="0">
                <a:solidFill>
                  <a:srgbClr val="FF0000"/>
                </a:solidFill>
              </a:rPr>
              <a:t>Discourse Integration: </a:t>
            </a:r>
          </a:p>
          <a:p>
            <a:pPr lvl="1" algn="just">
              <a:lnSpc>
                <a:spcPct val="110000"/>
              </a:lnSpc>
            </a:pPr>
            <a:r>
              <a:rPr lang="en-US" dirty="0">
                <a:latin typeface="Times New Roman" panose="02020603050405020304" pitchFamily="18" charset="0"/>
                <a:cs typeface="Times New Roman" panose="02020603050405020304" pitchFamily="18" charset="0"/>
              </a:rPr>
              <a:t>This phase considers the impact of prior sentences on the current sentence and the effect of the current sentence on upcoming sentences. The context and coherence of the discourse are determined to ensure a meaningful flow of information. </a:t>
            </a:r>
          </a:p>
          <a:p>
            <a:pPr>
              <a:buFont typeface="Wingdings" panose="05000000000000000000" pitchFamily="2" charset="2"/>
              <a:buChar char="§"/>
            </a:pPr>
            <a:r>
              <a:rPr lang="en-US" dirty="0">
                <a:solidFill>
                  <a:srgbClr val="FF0000"/>
                </a:solidFill>
              </a:rPr>
              <a:t>Pragmatic Analysis: </a:t>
            </a:r>
          </a:p>
          <a:p>
            <a:pPr lvl="1" algn="just"/>
            <a:r>
              <a:rPr lang="en-US" dirty="0">
                <a:latin typeface="Times New Roman" panose="02020603050405020304" pitchFamily="18" charset="0"/>
                <a:cs typeface="Times New Roman" panose="02020603050405020304" pitchFamily="18" charset="0"/>
              </a:rPr>
              <a:t>The final phase, pragmatic analysis, deals with the actual effect and interpretation of the text. It applies rules that characterize cooperative dialogues to understand the intentions behind the language. For example, a sentence like "Close the window?" would be interpreted as a request rather than an order.</a:t>
            </a:r>
          </a:p>
        </p:txBody>
      </p:sp>
    </p:spTree>
    <p:extLst>
      <p:ext uri="{BB962C8B-B14F-4D97-AF65-F5344CB8AC3E}">
        <p14:creationId xmlns:p14="http://schemas.microsoft.com/office/powerpoint/2010/main" val="70475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8C890-C851-FD20-D957-F4C72BD2A76D}"/>
              </a:ext>
            </a:extLst>
          </p:cNvPr>
          <p:cNvSpPr>
            <a:spLocks noGrp="1"/>
          </p:cNvSpPr>
          <p:nvPr>
            <p:ph type="title"/>
          </p:nvPr>
        </p:nvSpPr>
        <p:spPr/>
        <p:txBody>
          <a:bodyPr/>
          <a:lstStyle/>
          <a:p>
            <a:r>
              <a:rPr lang="en-US" dirty="0"/>
              <a:t>Phases of NLP</a:t>
            </a:r>
          </a:p>
        </p:txBody>
      </p:sp>
      <p:pic>
        <p:nvPicPr>
          <p:cNvPr id="4" name="image95.jpeg">
            <a:extLst>
              <a:ext uri="{FF2B5EF4-FFF2-40B4-BE49-F238E27FC236}">
                <a16:creationId xmlns:a16="http://schemas.microsoft.com/office/drawing/2014/main" id="{3600ACD2-C60E-323F-F04F-8323D21B8904}"/>
              </a:ext>
            </a:extLst>
          </p:cNvPr>
          <p:cNvPicPr>
            <a:picLocks noGrp="1" noChangeAspect="1"/>
          </p:cNvPicPr>
          <p:nvPr>
            <p:ph idx="1"/>
          </p:nvPr>
        </p:nvPicPr>
        <p:blipFill>
          <a:blip r:embed="rId2" cstate="print"/>
          <a:stretch>
            <a:fillRect/>
          </a:stretch>
        </p:blipFill>
        <p:spPr>
          <a:xfrm>
            <a:off x="4069717" y="1825625"/>
            <a:ext cx="4052566" cy="4351338"/>
          </a:xfrm>
          <a:prstGeom prst="rect">
            <a:avLst/>
          </a:prstGeom>
        </p:spPr>
      </p:pic>
    </p:spTree>
    <p:extLst>
      <p:ext uri="{BB962C8B-B14F-4D97-AF65-F5344CB8AC3E}">
        <p14:creationId xmlns:p14="http://schemas.microsoft.com/office/powerpoint/2010/main" val="126714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A505D-DBB9-C21A-7092-4DF9946E56C7}"/>
              </a:ext>
            </a:extLst>
          </p:cNvPr>
          <p:cNvSpPr>
            <a:spLocks noGrp="1"/>
          </p:cNvSpPr>
          <p:nvPr>
            <p:ph type="title"/>
          </p:nvPr>
        </p:nvSpPr>
        <p:spPr>
          <a:xfrm>
            <a:off x="838200" y="365125"/>
            <a:ext cx="10515600" cy="925195"/>
          </a:xfrm>
        </p:spPr>
        <p:txBody>
          <a:bodyPr/>
          <a:lstStyle/>
          <a:p>
            <a:r>
              <a:rPr lang="en-US" dirty="0">
                <a:solidFill>
                  <a:srgbClr val="FF0000"/>
                </a:solidFill>
              </a:rPr>
              <a:t>NLP Implementation</a:t>
            </a:r>
          </a:p>
        </p:txBody>
      </p:sp>
      <p:sp>
        <p:nvSpPr>
          <p:cNvPr id="3" name="Content Placeholder 2">
            <a:extLst>
              <a:ext uri="{FF2B5EF4-FFF2-40B4-BE49-F238E27FC236}">
                <a16:creationId xmlns:a16="http://schemas.microsoft.com/office/drawing/2014/main" id="{DFEEA1DA-A625-3F33-EF22-69256AED9994}"/>
              </a:ext>
            </a:extLst>
          </p:cNvPr>
          <p:cNvSpPr>
            <a:spLocks noGrp="1"/>
          </p:cNvSpPr>
          <p:nvPr>
            <p:ph idx="1"/>
          </p:nvPr>
        </p:nvSpPr>
        <p:spPr>
          <a:xfrm>
            <a:off x="838200" y="1513840"/>
            <a:ext cx="10515600" cy="4979035"/>
          </a:xfrm>
        </p:spPr>
        <p:txBody>
          <a:bodyPr/>
          <a:lstStyle/>
          <a:p>
            <a:pPr algn="just"/>
            <a:r>
              <a:rPr lang="en-US" dirty="0">
                <a:latin typeface="Times New Roman" panose="02020603050405020304" pitchFamily="18" charset="0"/>
                <a:cs typeface="Times New Roman" panose="02020603050405020304" pitchFamily="18" charset="0"/>
              </a:rPr>
              <a:t>Natural Language Processing (NLP) methods and outlines the steps involved in performing NLP. </a:t>
            </a:r>
          </a:p>
          <a:p>
            <a:pPr algn="just"/>
            <a:r>
              <a:rPr lang="en-US" dirty="0">
                <a:latin typeface="Times New Roman" panose="02020603050405020304" pitchFamily="18" charset="0"/>
                <a:cs typeface="Times New Roman" panose="02020603050405020304" pitchFamily="18" charset="0"/>
              </a:rPr>
              <a:t>NLP utilizes machine learning and statistical inference to process text data. </a:t>
            </a:r>
          </a:p>
          <a:p>
            <a:pPr algn="just"/>
            <a:r>
              <a:rPr lang="en-US" dirty="0">
                <a:latin typeface="Times New Roman" panose="02020603050405020304" pitchFamily="18" charset="0"/>
                <a:cs typeface="Times New Roman" panose="02020603050405020304" pitchFamily="18" charset="0"/>
              </a:rPr>
              <a:t>The steps in NLP include segmentation, tokenizing, removing stop words, stemming, lemmatization, part of speech tagging, named entity tagging, and applying machine learning algorithms. </a:t>
            </a:r>
          </a:p>
          <a:p>
            <a:pPr algn="just"/>
            <a:r>
              <a:rPr lang="en-US" dirty="0">
                <a:latin typeface="Times New Roman" panose="02020603050405020304" pitchFamily="18" charset="0"/>
                <a:cs typeface="Times New Roman" panose="02020603050405020304" pitchFamily="18" charset="0"/>
              </a:rPr>
              <a:t>These steps help in breaking down text, extracting meaningful information, and training models for various NLP applications</a:t>
            </a:r>
            <a:r>
              <a:rPr lang="en-US" dirty="0"/>
              <a:t>.</a:t>
            </a:r>
          </a:p>
        </p:txBody>
      </p:sp>
    </p:spTree>
    <p:extLst>
      <p:ext uri="{BB962C8B-B14F-4D97-AF65-F5344CB8AC3E}">
        <p14:creationId xmlns:p14="http://schemas.microsoft.com/office/powerpoint/2010/main" val="2639136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9AA25-5125-0BFC-EBEF-158A67B4BCF2}"/>
              </a:ext>
            </a:extLst>
          </p:cNvPr>
          <p:cNvSpPr>
            <a:spLocks noGrp="1"/>
          </p:cNvSpPr>
          <p:nvPr>
            <p:ph type="title"/>
          </p:nvPr>
        </p:nvSpPr>
        <p:spPr>
          <a:xfrm>
            <a:off x="838200" y="365125"/>
            <a:ext cx="10515600" cy="975995"/>
          </a:xfrm>
        </p:spPr>
        <p:txBody>
          <a:bodyPr>
            <a:normAutofit fontScale="90000"/>
          </a:bodyPr>
          <a:lstStyle/>
          <a:p>
            <a:br>
              <a:rPr lang="en-US" dirty="0"/>
            </a:br>
            <a:r>
              <a:rPr lang="en-US" dirty="0">
                <a:solidFill>
                  <a:srgbClr val="FF0000"/>
                </a:solidFill>
              </a:rPr>
              <a:t>Popular methods used for Natural Learning Process: </a:t>
            </a:r>
            <a:br>
              <a:rPr lang="en-US" dirty="0"/>
            </a:br>
            <a:endParaRPr lang="en-US" dirty="0"/>
          </a:p>
        </p:txBody>
      </p:sp>
      <p:sp>
        <p:nvSpPr>
          <p:cNvPr id="3" name="Content Placeholder 2">
            <a:extLst>
              <a:ext uri="{FF2B5EF4-FFF2-40B4-BE49-F238E27FC236}">
                <a16:creationId xmlns:a16="http://schemas.microsoft.com/office/drawing/2014/main" id="{825B71E2-F54F-2F64-16E2-89F9DE69692B}"/>
              </a:ext>
            </a:extLst>
          </p:cNvPr>
          <p:cNvSpPr>
            <a:spLocks noGrp="1"/>
          </p:cNvSpPr>
          <p:nvPr>
            <p:ph idx="1"/>
          </p:nvPr>
        </p:nvSpPr>
        <p:spPr>
          <a:xfrm>
            <a:off x="838200" y="1483360"/>
            <a:ext cx="10515600" cy="4693603"/>
          </a:xfrm>
        </p:spPr>
        <p:txBody>
          <a:bodyPr>
            <a:normAutofit/>
          </a:bodyPr>
          <a:lstStyle/>
          <a:p>
            <a:r>
              <a:rPr lang="en-US" dirty="0">
                <a:solidFill>
                  <a:srgbClr val="FF0000"/>
                </a:solidFill>
              </a:rPr>
              <a:t>Machine learning: </a:t>
            </a:r>
          </a:p>
          <a:p>
            <a:pPr lvl="1"/>
            <a:r>
              <a:rPr lang="en-US" dirty="0">
                <a:latin typeface="Times New Roman" panose="02020603050405020304" pitchFamily="18" charset="0"/>
                <a:cs typeface="Times New Roman" panose="02020603050405020304" pitchFamily="18" charset="0"/>
              </a:rPr>
              <a:t>Natural Learning Process procedures used during machine learning. </a:t>
            </a:r>
          </a:p>
          <a:p>
            <a:pPr lvl="1"/>
            <a:r>
              <a:rPr lang="en-US" dirty="0">
                <a:latin typeface="Times New Roman" panose="02020603050405020304" pitchFamily="18" charset="0"/>
                <a:cs typeface="Times New Roman" panose="02020603050405020304" pitchFamily="18" charset="0"/>
              </a:rPr>
              <a:t>It automatically focuses on the most common cases. Errors will be minimized. </a:t>
            </a:r>
          </a:p>
          <a:p>
            <a:r>
              <a:rPr lang="en-US" dirty="0">
                <a:solidFill>
                  <a:srgbClr val="FF0000"/>
                </a:solidFill>
              </a:rPr>
              <a:t>Statistical inference: </a:t>
            </a:r>
          </a:p>
          <a:p>
            <a:pPr lvl="1"/>
            <a:r>
              <a:rPr lang="en-US" dirty="0">
                <a:latin typeface="Times New Roman" panose="02020603050405020304" pitchFamily="18" charset="0"/>
                <a:cs typeface="Times New Roman" panose="02020603050405020304" pitchFamily="18" charset="0"/>
              </a:rPr>
              <a:t>NLP can make use of statistical inference algorithms. It helps you to produce models that are robust. e.g., containing words or structures which are known to every one</a:t>
            </a:r>
          </a:p>
        </p:txBody>
      </p:sp>
    </p:spTree>
    <p:extLst>
      <p:ext uri="{BB962C8B-B14F-4D97-AF65-F5344CB8AC3E}">
        <p14:creationId xmlns:p14="http://schemas.microsoft.com/office/powerpoint/2010/main" val="4287658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1649C-5107-9137-4F0B-6246D8A500E1}"/>
              </a:ext>
            </a:extLst>
          </p:cNvPr>
          <p:cNvSpPr>
            <a:spLocks noGrp="1"/>
          </p:cNvSpPr>
          <p:nvPr>
            <p:ph type="title"/>
          </p:nvPr>
        </p:nvSpPr>
        <p:spPr/>
        <p:txBody>
          <a:bodyPr/>
          <a:lstStyle/>
          <a:p>
            <a:r>
              <a:rPr lang="en-US" dirty="0">
                <a:solidFill>
                  <a:srgbClr val="FF0000"/>
                </a:solidFill>
              </a:rPr>
              <a:t>Performing NLP? </a:t>
            </a:r>
          </a:p>
        </p:txBody>
      </p:sp>
      <p:sp>
        <p:nvSpPr>
          <p:cNvPr id="8" name="Content Placeholder 7">
            <a:extLst>
              <a:ext uri="{FF2B5EF4-FFF2-40B4-BE49-F238E27FC236}">
                <a16:creationId xmlns:a16="http://schemas.microsoft.com/office/drawing/2014/main" id="{DC228392-5934-4DF2-578D-E8410CD14FC9}"/>
              </a:ext>
            </a:extLst>
          </p:cNvPr>
          <p:cNvSpPr>
            <a:spLocks noGrp="1"/>
          </p:cNvSpPr>
          <p:nvPr>
            <p:ph idx="1"/>
          </p:nvPr>
        </p:nvSpPr>
        <p:spPr/>
        <p:txBody>
          <a:bodyPr/>
          <a:lstStyle/>
          <a:p>
            <a:pPr marL="114300" marR="0" indent="0" algn="l">
              <a:spcBef>
                <a:spcPts val="395"/>
              </a:spcBef>
              <a:spcAft>
                <a:spcPts val="0"/>
              </a:spcAft>
              <a:buNone/>
            </a:pPr>
            <a:r>
              <a:rPr lang="en-US" sz="2800" b="1" dirty="0">
                <a:solidFill>
                  <a:srgbClr val="FF0000"/>
                </a:solidFill>
                <a:effectLst/>
                <a:latin typeface="Times New Roman" panose="02020603050405020304" pitchFamily="18" charset="0"/>
                <a:ea typeface="Times New Roman" panose="02020603050405020304" pitchFamily="18" charset="0"/>
              </a:rPr>
              <a:t>1. Segmentation</a:t>
            </a:r>
          </a:p>
          <a:p>
            <a:pPr marL="114300" marR="710565" indent="0" algn="just">
              <a:lnSpc>
                <a:spcPct val="100000"/>
              </a:lnSpc>
              <a:spcBef>
                <a:spcPts val="660"/>
              </a:spcBef>
              <a:spcAft>
                <a:spcPts val="0"/>
              </a:spcAft>
              <a:buNone/>
            </a:pPr>
            <a:r>
              <a:rPr lang="en-US" sz="2400" dirty="0">
                <a:latin typeface="Times New Roman" panose="02020603050405020304" pitchFamily="18" charset="0"/>
                <a:ea typeface="Times New Roman" panose="02020603050405020304" pitchFamily="18" charset="0"/>
              </a:rPr>
              <a:t>B</a:t>
            </a:r>
            <a:r>
              <a:rPr lang="en-US" sz="2400" dirty="0">
                <a:effectLst/>
                <a:latin typeface="Times New Roman" panose="02020603050405020304" pitchFamily="18" charset="0"/>
                <a:ea typeface="Times New Roman" panose="02020603050405020304" pitchFamily="18" charset="0"/>
              </a:rPr>
              <a:t>reak</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entire</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document</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down</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into</a:t>
            </a:r>
            <a:r>
              <a:rPr lang="en-US" sz="2400" spc="4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its</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constituent</a:t>
            </a:r>
            <a:r>
              <a:rPr lang="en-US" sz="2400" spc="4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sentences.</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You</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can</a:t>
            </a:r>
            <a:r>
              <a:rPr lang="en-US" sz="2400" spc="3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do</a:t>
            </a:r>
            <a:r>
              <a:rPr lang="en-US" sz="2400" spc="4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this</a:t>
            </a:r>
            <a:r>
              <a:rPr lang="en-US" sz="2400" spc="-28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by</a:t>
            </a:r>
            <a:r>
              <a:rPr lang="en-US" sz="2400" spc="-3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segmenting</a:t>
            </a:r>
            <a:r>
              <a:rPr lang="en-US" sz="2400" spc="-1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article along</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with</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its punctuation</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like</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full stops and</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commas.</a:t>
            </a:r>
          </a:p>
          <a:p>
            <a:endParaRPr lang="en-US" dirty="0"/>
          </a:p>
        </p:txBody>
      </p:sp>
      <p:pic>
        <p:nvPicPr>
          <p:cNvPr id="9" name="image97.jpeg">
            <a:extLst>
              <a:ext uri="{FF2B5EF4-FFF2-40B4-BE49-F238E27FC236}">
                <a16:creationId xmlns:a16="http://schemas.microsoft.com/office/drawing/2014/main" id="{D997AD1F-E13A-4106-4904-69523FC81D26}"/>
              </a:ext>
            </a:extLst>
          </p:cNvPr>
          <p:cNvPicPr>
            <a:picLocks noChangeAspect="1"/>
          </p:cNvPicPr>
          <p:nvPr/>
        </p:nvPicPr>
        <p:blipFill>
          <a:blip r:embed="rId2" cstate="print"/>
          <a:stretch>
            <a:fillRect/>
          </a:stretch>
        </p:blipFill>
        <p:spPr>
          <a:xfrm>
            <a:off x="2255520" y="3596641"/>
            <a:ext cx="7233920" cy="2103120"/>
          </a:xfrm>
          <a:prstGeom prst="rect">
            <a:avLst/>
          </a:prstGeom>
        </p:spPr>
      </p:pic>
    </p:spTree>
    <p:extLst>
      <p:ext uri="{BB962C8B-B14F-4D97-AF65-F5344CB8AC3E}">
        <p14:creationId xmlns:p14="http://schemas.microsoft.com/office/powerpoint/2010/main" val="562096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2420</Words>
  <Application>Microsoft Office PowerPoint</Application>
  <PresentationFormat>Widescreen</PresentationFormat>
  <Paragraphs>191</Paragraphs>
  <Slides>31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Bahnschrift SemiBold</vt:lpstr>
      <vt:lpstr>Calibri</vt:lpstr>
      <vt:lpstr>Calibri Light</vt:lpstr>
      <vt:lpstr>Ebrima</vt:lpstr>
      <vt:lpstr>Symbol</vt:lpstr>
      <vt:lpstr>Times New Roman</vt:lpstr>
      <vt:lpstr>Wingdings</vt:lpstr>
      <vt:lpstr>Office Theme</vt:lpstr>
      <vt:lpstr>Chapter 6 </vt:lpstr>
      <vt:lpstr>Definition: </vt:lpstr>
      <vt:lpstr>Foundations of NLP</vt:lpstr>
      <vt:lpstr>Phases of NLP</vt:lpstr>
      <vt:lpstr>Cont’d</vt:lpstr>
      <vt:lpstr>Phases of NLP</vt:lpstr>
      <vt:lpstr>NLP Implementation</vt:lpstr>
      <vt:lpstr> Popular methods used for Natural Learning Process:  </vt:lpstr>
      <vt:lpstr>Performing NLP? </vt:lpstr>
      <vt:lpstr> 2. Tokenizing </vt:lpstr>
      <vt:lpstr> 3. Removing Stop Words </vt:lpstr>
      <vt:lpstr> 4. Stemming </vt:lpstr>
      <vt:lpstr> Part of Speech Tagging </vt:lpstr>
      <vt:lpstr> Named Entity Tagging </vt:lpstr>
      <vt:lpstr>Applications of NLP </vt:lpstr>
      <vt:lpstr>Application areas of NLP</vt:lpstr>
      <vt:lpstr>Application areas :</vt:lpstr>
      <vt:lpstr> Future of NLP </vt:lpstr>
      <vt:lpstr> Natural Language vs. Computer Language </vt:lpstr>
      <vt:lpstr> Advantages of NLP </vt:lpstr>
      <vt:lpstr> Disadvantages of NLP </vt:lpstr>
      <vt:lpstr>Computer vision and Image processing  </vt:lpstr>
      <vt:lpstr>Cont’d </vt:lpstr>
      <vt:lpstr>Cont’d </vt:lpstr>
      <vt:lpstr> How does Computer Vision Work? </vt:lpstr>
      <vt:lpstr> Task Associated with Computer Vision </vt:lpstr>
      <vt:lpstr> Applications of computer vision </vt:lpstr>
      <vt:lpstr>Image Processing </vt:lpstr>
      <vt:lpstr> Main purposes of image processing: </vt:lpstr>
      <vt:lpstr>Key Phases of Digital Image Processing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creator>Shimelis T.</dc:creator>
  <cp:lastModifiedBy>Shimelis T.</cp:lastModifiedBy>
  <cp:revision>15</cp:revision>
  <dcterms:created xsi:type="dcterms:W3CDTF">2024-01-08T06:54:46Z</dcterms:created>
  <dcterms:modified xsi:type="dcterms:W3CDTF">2024-01-08T13:26:26Z</dcterms:modified>
</cp:coreProperties>
</file>